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75" r:id="rId2"/>
    <p:sldId id="419" r:id="rId3"/>
    <p:sldId id="378" r:id="rId4"/>
    <p:sldId id="380" r:id="rId5"/>
    <p:sldId id="390" r:id="rId6"/>
    <p:sldId id="411" r:id="rId7"/>
    <p:sldId id="412" r:id="rId8"/>
    <p:sldId id="420" r:id="rId9"/>
    <p:sldId id="391" r:id="rId10"/>
    <p:sldId id="399" r:id="rId11"/>
    <p:sldId id="421" r:id="rId12"/>
    <p:sldId id="394" r:id="rId13"/>
    <p:sldId id="381" r:id="rId14"/>
    <p:sldId id="413" r:id="rId15"/>
    <p:sldId id="422" r:id="rId16"/>
    <p:sldId id="401" r:id="rId17"/>
    <p:sldId id="423" r:id="rId18"/>
    <p:sldId id="382" r:id="rId19"/>
    <p:sldId id="414" r:id="rId20"/>
    <p:sldId id="424" r:id="rId21"/>
    <p:sldId id="385" r:id="rId22"/>
    <p:sldId id="386" r:id="rId23"/>
    <p:sldId id="415" r:id="rId24"/>
    <p:sldId id="425" r:id="rId25"/>
    <p:sldId id="416" r:id="rId26"/>
    <p:sldId id="400" r:id="rId27"/>
    <p:sldId id="417" r:id="rId28"/>
    <p:sldId id="426" r:id="rId29"/>
    <p:sldId id="396" r:id="rId30"/>
    <p:sldId id="397" r:id="rId31"/>
    <p:sldId id="398" r:id="rId32"/>
    <p:sldId id="388" r:id="rId33"/>
    <p:sldId id="418" r:id="rId34"/>
    <p:sldId id="389" r:id="rId35"/>
    <p:sldId id="404" r:id="rId36"/>
  </p:sldIdLst>
  <p:sldSz cx="9906000" cy="6858000" type="A4"/>
  <p:notesSz cx="6797675" cy="9926638"/>
  <p:defaultTextStyle>
    <a:defPPr>
      <a:defRPr lang="en-US"/>
    </a:defPPr>
    <a:lvl1pPr marL="0" algn="l" defTabSz="1276071" rtl="0" eaLnBrk="1" latinLnBrk="0" hangingPunct="1">
      <a:defRPr sz="2500" kern="1200">
        <a:solidFill>
          <a:schemeClr val="tx1"/>
        </a:solidFill>
        <a:latin typeface="+mn-lt"/>
        <a:ea typeface="+mn-ea"/>
        <a:cs typeface="+mn-cs"/>
      </a:defRPr>
    </a:lvl1pPr>
    <a:lvl2pPr marL="638035" algn="l" defTabSz="1276071" rtl="0" eaLnBrk="1" latinLnBrk="0" hangingPunct="1">
      <a:defRPr sz="2500" kern="1200">
        <a:solidFill>
          <a:schemeClr val="tx1"/>
        </a:solidFill>
        <a:latin typeface="+mn-lt"/>
        <a:ea typeface="+mn-ea"/>
        <a:cs typeface="+mn-cs"/>
      </a:defRPr>
    </a:lvl2pPr>
    <a:lvl3pPr marL="1276071" algn="l" defTabSz="1276071" rtl="0" eaLnBrk="1" latinLnBrk="0" hangingPunct="1">
      <a:defRPr sz="2500" kern="1200">
        <a:solidFill>
          <a:schemeClr val="tx1"/>
        </a:solidFill>
        <a:latin typeface="+mn-lt"/>
        <a:ea typeface="+mn-ea"/>
        <a:cs typeface="+mn-cs"/>
      </a:defRPr>
    </a:lvl3pPr>
    <a:lvl4pPr marL="1914109" algn="l" defTabSz="1276071" rtl="0" eaLnBrk="1" latinLnBrk="0" hangingPunct="1">
      <a:defRPr sz="2500" kern="1200">
        <a:solidFill>
          <a:schemeClr val="tx1"/>
        </a:solidFill>
        <a:latin typeface="+mn-lt"/>
        <a:ea typeface="+mn-ea"/>
        <a:cs typeface="+mn-cs"/>
      </a:defRPr>
    </a:lvl4pPr>
    <a:lvl5pPr marL="2552142" algn="l" defTabSz="1276071" rtl="0" eaLnBrk="1" latinLnBrk="0" hangingPunct="1">
      <a:defRPr sz="2500" kern="1200">
        <a:solidFill>
          <a:schemeClr val="tx1"/>
        </a:solidFill>
        <a:latin typeface="+mn-lt"/>
        <a:ea typeface="+mn-ea"/>
        <a:cs typeface="+mn-cs"/>
      </a:defRPr>
    </a:lvl5pPr>
    <a:lvl6pPr marL="3190182" algn="l" defTabSz="1276071" rtl="0" eaLnBrk="1" latinLnBrk="0" hangingPunct="1">
      <a:defRPr sz="2500" kern="1200">
        <a:solidFill>
          <a:schemeClr val="tx1"/>
        </a:solidFill>
        <a:latin typeface="+mn-lt"/>
        <a:ea typeface="+mn-ea"/>
        <a:cs typeface="+mn-cs"/>
      </a:defRPr>
    </a:lvl6pPr>
    <a:lvl7pPr marL="3828217" algn="l" defTabSz="1276071" rtl="0" eaLnBrk="1" latinLnBrk="0" hangingPunct="1">
      <a:defRPr sz="2500" kern="1200">
        <a:solidFill>
          <a:schemeClr val="tx1"/>
        </a:solidFill>
        <a:latin typeface="+mn-lt"/>
        <a:ea typeface="+mn-ea"/>
        <a:cs typeface="+mn-cs"/>
      </a:defRPr>
    </a:lvl7pPr>
    <a:lvl8pPr marL="4466254" algn="l" defTabSz="1276071" rtl="0" eaLnBrk="1" latinLnBrk="0" hangingPunct="1">
      <a:defRPr sz="2500" kern="1200">
        <a:solidFill>
          <a:schemeClr val="tx1"/>
        </a:solidFill>
        <a:latin typeface="+mn-lt"/>
        <a:ea typeface="+mn-ea"/>
        <a:cs typeface="+mn-cs"/>
      </a:defRPr>
    </a:lvl8pPr>
    <a:lvl9pPr marL="5104289" algn="l" defTabSz="1276071" rtl="0" eaLnBrk="1" latinLnBrk="0" hangingPunct="1">
      <a:defRPr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A716C4"/>
    <a:srgbClr val="9933F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738" autoAdjust="0"/>
    <p:restoredTop sz="91085" autoAdjust="0"/>
  </p:normalViewPr>
  <p:slideViewPr>
    <p:cSldViewPr>
      <p:cViewPr varScale="1">
        <p:scale>
          <a:sx n="98" d="100"/>
          <a:sy n="98" d="100"/>
        </p:scale>
        <p:origin x="1272" y="84"/>
      </p:cViewPr>
      <p:guideLst>
        <p:guide orient="horz" pos="2160"/>
        <p:guide pos="3120"/>
      </p:guideLst>
    </p:cSldViewPr>
  </p:slideViewPr>
  <p:outlineViewPr>
    <p:cViewPr>
      <p:scale>
        <a:sx n="33" d="100"/>
        <a:sy n="33" d="100"/>
      </p:scale>
      <p:origin x="0" y="-4997"/>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1" d="100"/>
          <a:sy n="81" d="100"/>
        </p:scale>
        <p:origin x="-2640"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3BA4CB2-9EF4-4B12-835C-D3E9F7564C7B}" type="datetimeFigureOut">
              <a:rPr lang="en-AU" smtClean="0"/>
              <a:pPr/>
              <a:t>27/06/2017</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9B88D1A-9CD7-4F32-B474-1EA31A9F08FD}" type="slidenum">
              <a:rPr lang="en-AU" smtClean="0"/>
              <a:pPr/>
              <a:t>‹#›</a:t>
            </a:fld>
            <a:endParaRPr lang="en-AU" dirty="0"/>
          </a:p>
        </p:txBody>
      </p:sp>
    </p:spTree>
    <p:extLst>
      <p:ext uri="{BB962C8B-B14F-4D97-AF65-F5344CB8AC3E}">
        <p14:creationId xmlns:p14="http://schemas.microsoft.com/office/powerpoint/2010/main" val="3426184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F075C11-FEE9-48BB-86CB-373D0A95AB26}" type="datetimeFigureOut">
              <a:rPr lang="en-AU" smtClean="0"/>
              <a:pPr/>
              <a:t>27/06/2017</a:t>
            </a:fld>
            <a:endParaRPr lang="en-AU" dirty="0"/>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FADFFE-F355-4AEF-8120-6B7D2CEEE5EC}" type="slidenum">
              <a:rPr lang="en-AU" smtClean="0"/>
              <a:pPr/>
              <a:t>‹#›</a:t>
            </a:fld>
            <a:endParaRPr lang="en-AU" dirty="0"/>
          </a:p>
        </p:txBody>
      </p:sp>
    </p:spTree>
    <p:extLst>
      <p:ext uri="{BB962C8B-B14F-4D97-AF65-F5344CB8AC3E}">
        <p14:creationId xmlns:p14="http://schemas.microsoft.com/office/powerpoint/2010/main" val="4149489020"/>
      </p:ext>
    </p:extLst>
  </p:cSld>
  <p:clrMap bg1="lt1" tx1="dk1" bg2="lt2" tx2="dk2" accent1="accent1" accent2="accent2" accent3="accent3" accent4="accent4" accent5="accent5" accent6="accent6" hlink="hlink" folHlink="folHlink"/>
  <p:notesStyle>
    <a:lvl1pPr marL="0" algn="l" defTabSz="1276071" rtl="0" eaLnBrk="1" latinLnBrk="0" hangingPunct="1">
      <a:defRPr sz="1600" kern="1200">
        <a:solidFill>
          <a:schemeClr val="tx1"/>
        </a:solidFill>
        <a:latin typeface="+mn-lt"/>
        <a:ea typeface="+mn-ea"/>
        <a:cs typeface="+mn-cs"/>
      </a:defRPr>
    </a:lvl1pPr>
    <a:lvl2pPr marL="638035" algn="l" defTabSz="1276071" rtl="0" eaLnBrk="1" latinLnBrk="0" hangingPunct="1">
      <a:defRPr sz="1600" kern="1200">
        <a:solidFill>
          <a:schemeClr val="tx1"/>
        </a:solidFill>
        <a:latin typeface="+mn-lt"/>
        <a:ea typeface="+mn-ea"/>
        <a:cs typeface="+mn-cs"/>
      </a:defRPr>
    </a:lvl2pPr>
    <a:lvl3pPr marL="1276071" algn="l" defTabSz="1276071" rtl="0" eaLnBrk="1" latinLnBrk="0" hangingPunct="1">
      <a:defRPr sz="1600" kern="1200">
        <a:solidFill>
          <a:schemeClr val="tx1"/>
        </a:solidFill>
        <a:latin typeface="+mn-lt"/>
        <a:ea typeface="+mn-ea"/>
        <a:cs typeface="+mn-cs"/>
      </a:defRPr>
    </a:lvl3pPr>
    <a:lvl4pPr marL="1914109" algn="l" defTabSz="1276071" rtl="0" eaLnBrk="1" latinLnBrk="0" hangingPunct="1">
      <a:defRPr sz="1600" kern="1200">
        <a:solidFill>
          <a:schemeClr val="tx1"/>
        </a:solidFill>
        <a:latin typeface="+mn-lt"/>
        <a:ea typeface="+mn-ea"/>
        <a:cs typeface="+mn-cs"/>
      </a:defRPr>
    </a:lvl4pPr>
    <a:lvl5pPr marL="2552142" algn="l" defTabSz="1276071" rtl="0" eaLnBrk="1" latinLnBrk="0" hangingPunct="1">
      <a:defRPr sz="1600" kern="1200">
        <a:solidFill>
          <a:schemeClr val="tx1"/>
        </a:solidFill>
        <a:latin typeface="+mn-lt"/>
        <a:ea typeface="+mn-ea"/>
        <a:cs typeface="+mn-cs"/>
      </a:defRPr>
    </a:lvl5pPr>
    <a:lvl6pPr marL="3190182" algn="l" defTabSz="1276071" rtl="0" eaLnBrk="1" latinLnBrk="0" hangingPunct="1">
      <a:defRPr sz="1600" kern="1200">
        <a:solidFill>
          <a:schemeClr val="tx1"/>
        </a:solidFill>
        <a:latin typeface="+mn-lt"/>
        <a:ea typeface="+mn-ea"/>
        <a:cs typeface="+mn-cs"/>
      </a:defRPr>
    </a:lvl6pPr>
    <a:lvl7pPr marL="3828217" algn="l" defTabSz="1276071" rtl="0" eaLnBrk="1" latinLnBrk="0" hangingPunct="1">
      <a:defRPr sz="1600" kern="1200">
        <a:solidFill>
          <a:schemeClr val="tx1"/>
        </a:solidFill>
        <a:latin typeface="+mn-lt"/>
        <a:ea typeface="+mn-ea"/>
        <a:cs typeface="+mn-cs"/>
      </a:defRPr>
    </a:lvl7pPr>
    <a:lvl8pPr marL="4466254" algn="l" defTabSz="1276071" rtl="0" eaLnBrk="1" latinLnBrk="0" hangingPunct="1">
      <a:defRPr sz="1600" kern="1200">
        <a:solidFill>
          <a:schemeClr val="tx1"/>
        </a:solidFill>
        <a:latin typeface="+mn-lt"/>
        <a:ea typeface="+mn-ea"/>
        <a:cs typeface="+mn-cs"/>
      </a:defRPr>
    </a:lvl8pPr>
    <a:lvl9pPr marL="5104289" algn="l" defTabSz="1276071"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a:xfrm>
            <a:off x="3850443" y="9428583"/>
            <a:ext cx="2945659" cy="496332"/>
          </a:xfrm>
          <a:prstGeom prst="rect">
            <a:avLst/>
          </a:prstGeom>
        </p:spPr>
        <p:txBody>
          <a:bodyPr/>
          <a:lstStyle/>
          <a:p>
            <a:fld id="{8517D0E9-3E6C-4BB7-B407-29CB58C4FD6E}" type="slidenum">
              <a:rPr lang="en-AU" smtClean="0"/>
              <a:t>1</a:t>
            </a:fld>
            <a:endParaRPr lang="en-AU"/>
          </a:p>
        </p:txBody>
      </p:sp>
    </p:spTree>
    <p:extLst>
      <p:ext uri="{BB962C8B-B14F-4D97-AF65-F5344CB8AC3E}">
        <p14:creationId xmlns:p14="http://schemas.microsoft.com/office/powerpoint/2010/main" val="320320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10</a:t>
            </a:fld>
            <a:endParaRPr lang="en-AU" dirty="0"/>
          </a:p>
        </p:txBody>
      </p:sp>
    </p:spTree>
    <p:extLst>
      <p:ext uri="{BB962C8B-B14F-4D97-AF65-F5344CB8AC3E}">
        <p14:creationId xmlns:p14="http://schemas.microsoft.com/office/powerpoint/2010/main" val="3720316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notional time allocation is provided for each learning area from Pre-primary to Year 10, along with the mandated years the curriculum is to be taught and any specific delivery requirements. For example, Technologies and The Arts.</a:t>
            </a:r>
          </a:p>
          <a:p>
            <a:endParaRPr lang="en-AU" dirty="0"/>
          </a:p>
        </p:txBody>
      </p:sp>
      <p:sp>
        <p:nvSpPr>
          <p:cNvPr id="4" name="Footer Placeholder 3"/>
          <p:cNvSpPr>
            <a:spLocks noGrp="1"/>
          </p:cNvSpPr>
          <p:nvPr>
            <p:ph type="ftr" sz="quarter" idx="10"/>
          </p:nvPr>
        </p:nvSpPr>
        <p:spPr/>
        <p:txBody>
          <a:bodyPr/>
          <a:lstStyle/>
          <a:p>
            <a:pPr>
              <a:defRPr/>
            </a:pPr>
            <a:r>
              <a:rPr lang="en-AU" smtClean="0"/>
              <a:t>2013/17562</a:t>
            </a:r>
            <a:endParaRPr lang="en-AU"/>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11</a:t>
            </a:fld>
            <a:endParaRPr lang="en-AU"/>
          </a:p>
        </p:txBody>
      </p:sp>
    </p:spTree>
    <p:extLst>
      <p:ext uri="{BB962C8B-B14F-4D97-AF65-F5344CB8AC3E}">
        <p14:creationId xmlns:p14="http://schemas.microsoft.com/office/powerpoint/2010/main" val="3371161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12</a:t>
            </a:fld>
            <a:endParaRPr lang="en-AU" dirty="0"/>
          </a:p>
        </p:txBody>
      </p:sp>
    </p:spTree>
    <p:extLst>
      <p:ext uri="{BB962C8B-B14F-4D97-AF65-F5344CB8AC3E}">
        <p14:creationId xmlns:p14="http://schemas.microsoft.com/office/powerpoint/2010/main" val="13370095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13</a:t>
            </a:fld>
            <a:endParaRPr lang="en-AU" dirty="0"/>
          </a:p>
        </p:txBody>
      </p:sp>
    </p:spTree>
    <p:extLst>
      <p:ext uri="{BB962C8B-B14F-4D97-AF65-F5344CB8AC3E}">
        <p14:creationId xmlns:p14="http://schemas.microsoft.com/office/powerpoint/2010/main" val="1912617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14</a:t>
            </a:fld>
            <a:endParaRPr lang="en-AU" dirty="0"/>
          </a:p>
        </p:txBody>
      </p:sp>
    </p:spTree>
    <p:extLst>
      <p:ext uri="{BB962C8B-B14F-4D97-AF65-F5344CB8AC3E}">
        <p14:creationId xmlns:p14="http://schemas.microsoft.com/office/powerpoint/2010/main" val="2357028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a:r>
              <a:rPr lang="en-AU" dirty="0" smtClean="0"/>
              <a:t>The requirements for Assessment are clearly articulated in the</a:t>
            </a:r>
          </a:p>
          <a:p>
            <a:pPr marL="190500" indent="-190500"/>
            <a:r>
              <a:rPr lang="en-AU" dirty="0" smtClean="0"/>
              <a:t>Pre-primary to Year 10: Teaching, Assessing and Reporting </a:t>
            </a:r>
          </a:p>
          <a:p>
            <a:pPr marL="190500" indent="-190500"/>
            <a:r>
              <a:rPr lang="en-AU" dirty="0" smtClean="0"/>
              <a:t>Policy.</a:t>
            </a:r>
          </a:p>
          <a:p>
            <a:pPr marL="190500" indent="-190500"/>
            <a:r>
              <a:rPr lang="en-AU" dirty="0" smtClean="0"/>
              <a:t>Schools will:</a:t>
            </a:r>
          </a:p>
          <a:p>
            <a:pPr marL="285750" indent="-285750">
              <a:buFont typeface="Arial"/>
              <a:buChar char="•"/>
            </a:pPr>
            <a:r>
              <a:rPr lang="en-AU" dirty="0" smtClean="0"/>
              <a:t>Monitor and assess individual student achievement, referring to Principles of Teaching, Learning and Assessment</a:t>
            </a:r>
          </a:p>
          <a:p>
            <a:pPr marL="285750" indent="-285750">
              <a:buFont typeface="Arial"/>
              <a:buChar char="•"/>
            </a:pPr>
            <a:r>
              <a:rPr lang="en-AU" dirty="0" smtClean="0"/>
              <a:t>Use student information to plan future learning programs</a:t>
            </a:r>
            <a:endParaRPr lang="en-AU" dirty="0"/>
          </a:p>
          <a:p>
            <a:pPr marL="190500" indent="-190500"/>
            <a:endParaRPr lang="en-AU" dirty="0"/>
          </a:p>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15</a:t>
            </a:fld>
            <a:endParaRPr lang="en-AU" dirty="0"/>
          </a:p>
        </p:txBody>
      </p:sp>
    </p:spTree>
    <p:extLst>
      <p:ext uri="{BB962C8B-B14F-4D97-AF65-F5344CB8AC3E}">
        <p14:creationId xmlns:p14="http://schemas.microsoft.com/office/powerpoint/2010/main" val="1698647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16</a:t>
            </a:fld>
            <a:endParaRPr lang="en-AU" dirty="0"/>
          </a:p>
        </p:txBody>
      </p:sp>
    </p:spTree>
    <p:extLst>
      <p:ext uri="{BB962C8B-B14F-4D97-AF65-F5344CB8AC3E}">
        <p14:creationId xmlns:p14="http://schemas.microsoft.com/office/powerpoint/2010/main" val="4129962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r>
              <a:rPr lang="en-AU" dirty="0" smtClean="0"/>
              <a:t>Indicate the different ways to access Judging Standards (later slides shows the login page) and the materials are housed behind an extranet due to performance videos in HPE, Arts and English.</a:t>
            </a:r>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17</a:t>
            </a:fld>
            <a:endParaRPr lang="en-AU"/>
          </a:p>
        </p:txBody>
      </p:sp>
    </p:spTree>
    <p:extLst>
      <p:ext uri="{BB962C8B-B14F-4D97-AF65-F5344CB8AC3E}">
        <p14:creationId xmlns:p14="http://schemas.microsoft.com/office/powerpoint/2010/main" val="1440629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18</a:t>
            </a:fld>
            <a:endParaRPr lang="en-AU" dirty="0"/>
          </a:p>
        </p:txBody>
      </p:sp>
    </p:spTree>
    <p:extLst>
      <p:ext uri="{BB962C8B-B14F-4D97-AF65-F5344CB8AC3E}">
        <p14:creationId xmlns:p14="http://schemas.microsoft.com/office/powerpoint/2010/main" val="3335394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lnSpc>
                <a:spcPct val="90000"/>
              </a:lnSpc>
            </a:pPr>
            <a:endParaRPr lang="en-AU"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19</a:t>
            </a:fld>
            <a:endParaRPr lang="en-AU" dirty="0"/>
          </a:p>
        </p:txBody>
      </p:sp>
    </p:spTree>
    <p:extLst>
      <p:ext uri="{BB962C8B-B14F-4D97-AF65-F5344CB8AC3E}">
        <p14:creationId xmlns:p14="http://schemas.microsoft.com/office/powerpoint/2010/main" val="3173178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lvl="0"/>
            <a:r>
              <a:rPr lang="en-AU" dirty="0"/>
              <a:t>The Agenda </a:t>
            </a:r>
            <a:r>
              <a:rPr lang="en-AU" dirty="0" smtClean="0"/>
              <a:t>for the morning session only. The afternoon sessions are for English, Science and Mathematics.</a:t>
            </a:r>
          </a:p>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a:t>
            </a:fld>
            <a:endParaRPr lang="en-AU" dirty="0"/>
          </a:p>
        </p:txBody>
      </p:sp>
    </p:spTree>
    <p:extLst>
      <p:ext uri="{BB962C8B-B14F-4D97-AF65-F5344CB8AC3E}">
        <p14:creationId xmlns:p14="http://schemas.microsoft.com/office/powerpoint/2010/main" val="334753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endParaRPr lang="en-AU" sz="1200" dirty="0" smtClean="0"/>
          </a:p>
          <a:p>
            <a:endParaRPr lang="en-AU" sz="1200" baseline="0" dirty="0" smtClean="0"/>
          </a:p>
          <a:p>
            <a:endParaRPr lang="en-AU" sz="1200" baseline="0" dirty="0" smtClean="0"/>
          </a:p>
          <a:p>
            <a:endParaRPr lang="en-AU" dirty="0"/>
          </a:p>
          <a:p>
            <a:endParaRPr lang="en-AU"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20</a:t>
            </a:fld>
            <a:endParaRPr lang="en-AU" dirty="0"/>
          </a:p>
        </p:txBody>
      </p:sp>
      <p:sp>
        <p:nvSpPr>
          <p:cNvPr id="5" name="Rectangle 4"/>
          <p:cNvSpPr/>
          <p:nvPr/>
        </p:nvSpPr>
        <p:spPr>
          <a:xfrm>
            <a:off x="302493" y="4819304"/>
            <a:ext cx="6336704" cy="1323439"/>
          </a:xfrm>
          <a:prstGeom prst="rect">
            <a:avLst/>
          </a:prstGeom>
        </p:spPr>
        <p:txBody>
          <a:bodyPr wrap="square">
            <a:spAutoFit/>
          </a:bodyPr>
          <a:lstStyle/>
          <a:p>
            <a:r>
              <a:rPr lang="en-US" sz="1600" dirty="0"/>
              <a:t>The </a:t>
            </a:r>
            <a:r>
              <a:rPr lang="en-US" sz="1600" dirty="0" smtClean="0"/>
              <a:t>Pre-primary to Year 10: Teaching, Assessing and Reporting Policy </a:t>
            </a:r>
            <a:r>
              <a:rPr lang="en-US" sz="1600" dirty="0"/>
              <a:t>states schools will:</a:t>
            </a:r>
          </a:p>
          <a:p>
            <a:pPr marL="285750" indent="-285750">
              <a:buFont typeface="Arial"/>
              <a:buChar char="•"/>
            </a:pPr>
            <a:r>
              <a:rPr lang="en-US" sz="1600" dirty="0" smtClean="0"/>
              <a:t>Ensure </a:t>
            </a:r>
            <a:r>
              <a:rPr lang="en-US" sz="1600" dirty="0"/>
              <a:t>assessments enable all students to demonstrate their knowledge, understandings and skills in relation to the year level achievement standard</a:t>
            </a:r>
          </a:p>
        </p:txBody>
      </p:sp>
    </p:spTree>
    <p:extLst>
      <p:ext uri="{BB962C8B-B14F-4D97-AF65-F5344CB8AC3E}">
        <p14:creationId xmlns:p14="http://schemas.microsoft.com/office/powerpoint/2010/main" val="158537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21</a:t>
            </a:fld>
            <a:endParaRPr lang="en-AU" dirty="0"/>
          </a:p>
        </p:txBody>
      </p:sp>
    </p:spTree>
    <p:extLst>
      <p:ext uri="{BB962C8B-B14F-4D97-AF65-F5344CB8AC3E}">
        <p14:creationId xmlns:p14="http://schemas.microsoft.com/office/powerpoint/2010/main" val="1398895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22</a:t>
            </a:fld>
            <a:endParaRPr lang="en-AU" dirty="0"/>
          </a:p>
        </p:txBody>
      </p:sp>
    </p:spTree>
    <p:extLst>
      <p:ext uri="{BB962C8B-B14F-4D97-AF65-F5344CB8AC3E}">
        <p14:creationId xmlns:p14="http://schemas.microsoft.com/office/powerpoint/2010/main" val="407610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sz="1200" dirty="0">
              <a:latin typeface="+mn-lt"/>
            </a:endParaRPr>
          </a:p>
        </p:txBody>
      </p:sp>
      <p:sp>
        <p:nvSpPr>
          <p:cNvPr id="4" name="Slide Number Placeholder 3"/>
          <p:cNvSpPr>
            <a:spLocks noGrp="1"/>
          </p:cNvSpPr>
          <p:nvPr>
            <p:ph type="sldNum" sz="quarter" idx="10"/>
          </p:nvPr>
        </p:nvSpPr>
        <p:spPr/>
        <p:txBody>
          <a:bodyPr/>
          <a:lstStyle/>
          <a:p>
            <a:fld id="{DBFADFFE-F355-4AEF-8120-6B7D2CEEE5EC}" type="slidenum">
              <a:rPr lang="en-AU" smtClean="0"/>
              <a:pPr/>
              <a:t>23</a:t>
            </a:fld>
            <a:endParaRPr lang="en-AU" dirty="0"/>
          </a:p>
        </p:txBody>
      </p:sp>
    </p:spTree>
    <p:extLst>
      <p:ext uri="{BB962C8B-B14F-4D97-AF65-F5344CB8AC3E}">
        <p14:creationId xmlns:p14="http://schemas.microsoft.com/office/powerpoint/2010/main" val="1341548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190500" indent="-190500"/>
            <a:r>
              <a:rPr lang="en-AU" dirty="0" smtClean="0"/>
              <a:t>Indicate </a:t>
            </a:r>
            <a:r>
              <a:rPr lang="en-AU" dirty="0"/>
              <a:t>that:</a:t>
            </a:r>
          </a:p>
          <a:p>
            <a:pPr marL="171450" indent="-171450">
              <a:buFont typeface="Arial" panose="020B0604020202020204" pitchFamily="34" charset="0"/>
              <a:buChar char="•"/>
            </a:pPr>
            <a:r>
              <a:rPr lang="en-AU" dirty="0"/>
              <a:t>numerical marks (not grades, checklists or other ratings) are used</a:t>
            </a:r>
          </a:p>
          <a:p>
            <a:pPr marL="171450" indent="-171450">
              <a:buFont typeface="Arial" panose="020B0604020202020204" pitchFamily="34" charset="0"/>
              <a:buChar char="•"/>
            </a:pPr>
            <a:r>
              <a:rPr lang="en-AU" dirty="0"/>
              <a:t>refining the marking key for a task may need to occur after reading a selection of student responses (if the students come up with unexpected, alternative approaches)</a:t>
            </a:r>
          </a:p>
          <a:p>
            <a:pPr marL="171450" indent="-171450" defTabSz="1277234">
              <a:buFont typeface="Arial" panose="020B0604020202020204" pitchFamily="34" charset="0"/>
              <a:buChar char="•"/>
              <a:defRPr/>
            </a:pPr>
            <a:r>
              <a:rPr lang="en-AU" dirty="0"/>
              <a:t>sharing the marking key with the students is an effective teaching tool </a:t>
            </a:r>
          </a:p>
          <a:p>
            <a:pPr marL="171450" indent="-171450" defTabSz="1277234">
              <a:buFont typeface="Arial" panose="020B0604020202020204" pitchFamily="34" charset="0"/>
              <a:buChar char="•"/>
              <a:defRPr/>
            </a:pPr>
            <a:r>
              <a:rPr lang="en-AU" dirty="0"/>
              <a:t>should be shared with students when the work is handed back (in some cases, should be shared beforehand, e.g. research tasks, performance tasks)</a:t>
            </a:r>
          </a:p>
          <a:p>
            <a:pPr marL="190500" indent="-190500"/>
            <a:endParaRPr lang="en-AU" b="1" dirty="0"/>
          </a:p>
          <a:p>
            <a:pPr marL="190500" indent="-190500"/>
            <a:r>
              <a:rPr lang="en-AU" dirty="0"/>
              <a:t>Note: if there is more than one class in a </a:t>
            </a:r>
            <a:r>
              <a:rPr lang="en-AU" dirty="0" smtClean="0"/>
              <a:t>year </a:t>
            </a:r>
            <a:r>
              <a:rPr lang="en-AU" dirty="0"/>
              <a:t>then typically:</a:t>
            </a:r>
          </a:p>
          <a:p>
            <a:pPr marL="171450" indent="-171450">
              <a:buFont typeface="Arial" pitchFamily="34" charset="0"/>
              <a:buChar char="•"/>
            </a:pPr>
            <a:r>
              <a:rPr lang="en-AU" dirty="0"/>
              <a:t>all the same (or similar) assessment tasks are used for all classes </a:t>
            </a:r>
          </a:p>
          <a:p>
            <a:pPr marL="171450" indent="-171450">
              <a:buFont typeface="Arial" pitchFamily="34" charset="0"/>
              <a:buChar char="•"/>
            </a:pPr>
            <a:r>
              <a:rPr lang="en-AU" dirty="0"/>
              <a:t>marking keys and marking strategies are used to ensure that all the students’ marks are ‘on the same scale’ (this is called internal comparability)</a:t>
            </a:r>
          </a:p>
          <a:p>
            <a:pPr marL="171450" indent="-171450">
              <a:buFont typeface="Arial" pitchFamily="34" charset="0"/>
              <a:buChar char="•"/>
            </a:pPr>
            <a:r>
              <a:rPr lang="en-AU" dirty="0"/>
              <a:t>security issues need to be considered when using the same task at different times/days to ensure fairness</a:t>
            </a:r>
          </a:p>
          <a:p>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24</a:t>
            </a:fld>
            <a:endParaRPr lang="en-AU" dirty="0"/>
          </a:p>
        </p:txBody>
      </p:sp>
    </p:spTree>
    <p:extLst>
      <p:ext uri="{BB962C8B-B14F-4D97-AF65-F5344CB8AC3E}">
        <p14:creationId xmlns:p14="http://schemas.microsoft.com/office/powerpoint/2010/main" val="3626823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sz="1200" dirty="0">
              <a:latin typeface="+mn-lt"/>
            </a:endParaRPr>
          </a:p>
        </p:txBody>
      </p:sp>
      <p:sp>
        <p:nvSpPr>
          <p:cNvPr id="4" name="Slide Number Placeholder 3"/>
          <p:cNvSpPr>
            <a:spLocks noGrp="1"/>
          </p:cNvSpPr>
          <p:nvPr>
            <p:ph type="sldNum" sz="quarter" idx="10"/>
          </p:nvPr>
        </p:nvSpPr>
        <p:spPr/>
        <p:txBody>
          <a:bodyPr/>
          <a:lstStyle/>
          <a:p>
            <a:fld id="{DBFADFFE-F355-4AEF-8120-6B7D2CEEE5EC}" type="slidenum">
              <a:rPr lang="en-AU" smtClean="0"/>
              <a:pPr/>
              <a:t>25</a:t>
            </a:fld>
            <a:endParaRPr lang="en-AU" dirty="0"/>
          </a:p>
        </p:txBody>
      </p:sp>
    </p:spTree>
    <p:extLst>
      <p:ext uri="{BB962C8B-B14F-4D97-AF65-F5344CB8AC3E}">
        <p14:creationId xmlns:p14="http://schemas.microsoft.com/office/powerpoint/2010/main" val="3430106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26</a:t>
            </a:fld>
            <a:endParaRPr lang="en-AU" dirty="0"/>
          </a:p>
        </p:txBody>
      </p:sp>
    </p:spTree>
    <p:extLst>
      <p:ext uri="{BB962C8B-B14F-4D97-AF65-F5344CB8AC3E}">
        <p14:creationId xmlns:p14="http://schemas.microsoft.com/office/powerpoint/2010/main" val="27539657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27</a:t>
            </a:fld>
            <a:endParaRPr lang="en-AU" dirty="0"/>
          </a:p>
        </p:txBody>
      </p:sp>
    </p:spTree>
    <p:extLst>
      <p:ext uri="{BB962C8B-B14F-4D97-AF65-F5344CB8AC3E}">
        <p14:creationId xmlns:p14="http://schemas.microsoft.com/office/powerpoint/2010/main" val="8417146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Minimum reporting requirements as set out in the Policy Standards for Pre-primary to Year 10: Teaching, Assessing and Reporting. </a:t>
            </a:r>
          </a:p>
          <a:p>
            <a:r>
              <a:rPr lang="en-US" dirty="0" smtClean="0"/>
              <a:t>Note with HPE that a grade is required for Health Education and a grade for Physical Education.</a:t>
            </a:r>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28</a:t>
            </a:fld>
            <a:endParaRPr lang="en-AU" dirty="0"/>
          </a:p>
        </p:txBody>
      </p:sp>
    </p:spTree>
    <p:extLst>
      <p:ext uri="{BB962C8B-B14F-4D97-AF65-F5344CB8AC3E}">
        <p14:creationId xmlns:p14="http://schemas.microsoft.com/office/powerpoint/2010/main" val="35361281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29</a:t>
            </a:fld>
            <a:endParaRPr lang="en-AU" dirty="0"/>
          </a:p>
        </p:txBody>
      </p:sp>
    </p:spTree>
    <p:extLst>
      <p:ext uri="{BB962C8B-B14F-4D97-AF65-F5344CB8AC3E}">
        <p14:creationId xmlns:p14="http://schemas.microsoft.com/office/powerpoint/2010/main" val="83235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a:t>
            </a:fld>
            <a:endParaRPr lang="en-AU" dirty="0"/>
          </a:p>
        </p:txBody>
      </p:sp>
    </p:spTree>
    <p:extLst>
      <p:ext uri="{BB962C8B-B14F-4D97-AF65-F5344CB8AC3E}">
        <p14:creationId xmlns:p14="http://schemas.microsoft.com/office/powerpoint/2010/main" val="876402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30</a:t>
            </a:fld>
            <a:endParaRPr lang="en-AU" dirty="0"/>
          </a:p>
        </p:txBody>
      </p:sp>
    </p:spTree>
    <p:extLst>
      <p:ext uri="{BB962C8B-B14F-4D97-AF65-F5344CB8AC3E}">
        <p14:creationId xmlns:p14="http://schemas.microsoft.com/office/powerpoint/2010/main" val="2220392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AB9260F-4BAF-4294-8E06-A8EA3A8916EC}" type="slidenum">
              <a:rPr lang="en-AU" smtClean="0"/>
              <a:t>31</a:t>
            </a:fld>
            <a:endParaRPr lang="en-AU"/>
          </a:p>
        </p:txBody>
      </p:sp>
    </p:spTree>
    <p:extLst>
      <p:ext uri="{BB962C8B-B14F-4D97-AF65-F5344CB8AC3E}">
        <p14:creationId xmlns:p14="http://schemas.microsoft.com/office/powerpoint/2010/main" val="39097791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438775" cy="4652962"/>
          </a:xfrm>
        </p:spPr>
        <p:txBody>
          <a:bodyPr/>
          <a:lstStyle/>
          <a:p>
            <a:pPr marL="190500" indent="-190500"/>
            <a:endParaRPr lang="en-US"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32</a:t>
            </a:fld>
            <a:endParaRPr lang="en-AU" dirty="0"/>
          </a:p>
        </p:txBody>
      </p:sp>
    </p:spTree>
    <p:extLst>
      <p:ext uri="{BB962C8B-B14F-4D97-AF65-F5344CB8AC3E}">
        <p14:creationId xmlns:p14="http://schemas.microsoft.com/office/powerpoint/2010/main" val="11270737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527699" cy="3908425"/>
          </a:xfrm>
        </p:spPr>
        <p:txBody>
          <a:bodyPr/>
          <a:lstStyle/>
          <a:p>
            <a:pPr>
              <a:tabLst>
                <a:tab pos="1067983" algn="l"/>
              </a:tabLst>
            </a:pPr>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33</a:t>
            </a:fld>
            <a:endParaRPr lang="en-AU" dirty="0"/>
          </a:p>
        </p:txBody>
      </p:sp>
    </p:spTree>
    <p:extLst>
      <p:ext uri="{BB962C8B-B14F-4D97-AF65-F5344CB8AC3E}">
        <p14:creationId xmlns:p14="http://schemas.microsoft.com/office/powerpoint/2010/main" val="12500878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34</a:t>
            </a:fld>
            <a:endParaRPr lang="en-AU" dirty="0"/>
          </a:p>
        </p:txBody>
      </p:sp>
    </p:spTree>
    <p:extLst>
      <p:ext uri="{BB962C8B-B14F-4D97-AF65-F5344CB8AC3E}">
        <p14:creationId xmlns:p14="http://schemas.microsoft.com/office/powerpoint/2010/main" val="1220188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FADFFE-F355-4AEF-8120-6B7D2CEEE5EC}" type="slidenum">
              <a:rPr lang="en-AU" smtClean="0"/>
              <a:pPr/>
              <a:t>35</a:t>
            </a:fld>
            <a:endParaRPr lang="en-AU" dirty="0"/>
          </a:p>
        </p:txBody>
      </p:sp>
    </p:spTree>
    <p:extLst>
      <p:ext uri="{BB962C8B-B14F-4D97-AF65-F5344CB8AC3E}">
        <p14:creationId xmlns:p14="http://schemas.microsoft.com/office/powerpoint/2010/main" val="3975062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979488" y="1241425"/>
            <a:ext cx="4838700" cy="33496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a:xfrm>
            <a:off x="679450" y="4714875"/>
            <a:ext cx="5438775" cy="4668838"/>
          </a:xfrm>
        </p:spPr>
        <p:txBody>
          <a:bodyPr/>
          <a:lstStyle/>
          <a:p>
            <a:pPr eaLnBrk="1" fontAlgn="auto" hangingPunct="1">
              <a:spcBef>
                <a:spcPts val="0"/>
              </a:spcBef>
              <a:spcAft>
                <a:spcPts val="0"/>
              </a:spcAft>
              <a:defRPr/>
            </a:pPr>
            <a:endParaRPr lang="en-US" dirty="0"/>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defRPr/>
            </a:pPr>
            <a:fld id="{527E2CEE-BCA7-4F3E-955E-7717926E2452}" type="slidenum">
              <a:rPr lang="en-AU" smtClean="0">
                <a:solidFill>
                  <a:prstClr val="black"/>
                </a:solidFill>
                <a:latin typeface="Calibri" pitchFamily="34" charset="0"/>
              </a:rPr>
              <a:pPr>
                <a:defRPr/>
              </a:pPr>
              <a:t>4</a:t>
            </a:fld>
            <a:endParaRPr lang="en-AU" smtClean="0">
              <a:solidFill>
                <a:prstClr val="black"/>
              </a:solidFill>
              <a:latin typeface="Calibri" pitchFamily="34" charset="0"/>
            </a:endParaRPr>
          </a:p>
        </p:txBody>
      </p:sp>
    </p:spTree>
    <p:extLst>
      <p:ext uri="{BB962C8B-B14F-4D97-AF65-F5344CB8AC3E}">
        <p14:creationId xmlns:p14="http://schemas.microsoft.com/office/powerpoint/2010/main" val="337515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080C165B-0B79-6842-A932-3337860D2306}" type="slidenum">
              <a:rPr lang="en-US" smtClean="0"/>
              <a:t>5</a:t>
            </a:fld>
            <a:endParaRPr lang="en-US"/>
          </a:p>
        </p:txBody>
      </p:sp>
    </p:spTree>
    <p:extLst>
      <p:ext uri="{BB962C8B-B14F-4D97-AF65-F5344CB8AC3E}">
        <p14:creationId xmlns:p14="http://schemas.microsoft.com/office/powerpoint/2010/main" val="357147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a:xfrm>
            <a:off x="679450" y="4776788"/>
            <a:ext cx="5527699" cy="3908425"/>
          </a:xfrm>
        </p:spPr>
        <p:txBody>
          <a:bodyPr/>
          <a:lstStyle/>
          <a:p>
            <a:pPr>
              <a:tabLst>
                <a:tab pos="1067983" algn="l"/>
              </a:tabLst>
            </a:pPr>
            <a:endParaRPr lang="en-AU" sz="1200" dirty="0" smtClean="0"/>
          </a:p>
        </p:txBody>
      </p:sp>
      <p:sp>
        <p:nvSpPr>
          <p:cNvPr id="4" name="Slide Number Placeholder 3"/>
          <p:cNvSpPr>
            <a:spLocks noGrp="1"/>
          </p:cNvSpPr>
          <p:nvPr>
            <p:ph type="sldNum" sz="quarter" idx="10"/>
          </p:nvPr>
        </p:nvSpPr>
        <p:spPr/>
        <p:txBody>
          <a:bodyPr/>
          <a:lstStyle/>
          <a:p>
            <a:fld id="{DBFADFFE-F355-4AEF-8120-6B7D2CEEE5EC}" type="slidenum">
              <a:rPr lang="en-AU" smtClean="0"/>
              <a:pPr/>
              <a:t>6</a:t>
            </a:fld>
            <a:endParaRPr lang="en-AU" dirty="0"/>
          </a:p>
        </p:txBody>
      </p:sp>
    </p:spTree>
    <p:extLst>
      <p:ext uri="{BB962C8B-B14F-4D97-AF65-F5344CB8AC3E}">
        <p14:creationId xmlns:p14="http://schemas.microsoft.com/office/powerpoint/2010/main" val="125008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90500" indent="-190500"/>
            <a:endParaRPr lang="en-AU" sz="1200"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7</a:t>
            </a:fld>
            <a:endParaRPr lang="en-AU" dirty="0"/>
          </a:p>
        </p:txBody>
      </p:sp>
    </p:spTree>
    <p:extLst>
      <p:ext uri="{BB962C8B-B14F-4D97-AF65-F5344CB8AC3E}">
        <p14:creationId xmlns:p14="http://schemas.microsoft.com/office/powerpoint/2010/main" val="3028458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the Pre-primary to Year 10: Teaching, Assessing and Reporting Policy which requires all schools to implement the </a:t>
            </a:r>
            <a:r>
              <a:rPr lang="en-US" i="1" dirty="0" smtClean="0"/>
              <a:t>Western Australian Curriculum and Assessment Outline</a:t>
            </a:r>
            <a:r>
              <a:rPr lang="en-US" dirty="0" smtClean="0"/>
              <a:t>.</a:t>
            </a:r>
          </a:p>
          <a:p>
            <a:endParaRPr lang="en-US" dirty="0"/>
          </a:p>
          <a:p>
            <a:pPr marL="190500" lvl="0" indent="-190500"/>
            <a:r>
              <a:rPr lang="en-AU" dirty="0"/>
              <a:t>The Pre-primary to Year 10 Western Australian Curriculum</a:t>
            </a:r>
          </a:p>
          <a:p>
            <a:pPr marL="190500" lvl="0" indent="-190500"/>
            <a:r>
              <a:rPr lang="en-AU" dirty="0"/>
              <a:t> provides a coherent and comprehensive set of prescribed</a:t>
            </a:r>
          </a:p>
          <a:p>
            <a:pPr marL="190500" lvl="0" indent="-190500"/>
            <a:r>
              <a:rPr lang="en-AU" dirty="0"/>
              <a:t> content and achievement standards which schools will use to </a:t>
            </a:r>
          </a:p>
          <a:p>
            <a:pPr marL="190500" lvl="0" indent="-190500"/>
            <a:r>
              <a:rPr lang="en-AU" dirty="0"/>
              <a:t>plan student learning programs, assess student progress and </a:t>
            </a:r>
          </a:p>
          <a:p>
            <a:pPr marL="190500" lvl="0" indent="-190500"/>
            <a:r>
              <a:rPr lang="en-AU" dirty="0"/>
              <a:t>report to parents.</a:t>
            </a:r>
          </a:p>
          <a:p>
            <a:endParaRPr lang="en-US" dirty="0"/>
          </a:p>
        </p:txBody>
      </p:sp>
      <p:sp>
        <p:nvSpPr>
          <p:cNvPr id="4" name="Slide Number Placeholder 3"/>
          <p:cNvSpPr>
            <a:spLocks noGrp="1"/>
          </p:cNvSpPr>
          <p:nvPr>
            <p:ph type="sldNum" sz="quarter" idx="10"/>
          </p:nvPr>
        </p:nvSpPr>
        <p:spPr/>
        <p:txBody>
          <a:bodyPr/>
          <a:lstStyle/>
          <a:p>
            <a:fld id="{DBFADFFE-F355-4AEF-8120-6B7D2CEEE5EC}" type="slidenum">
              <a:rPr lang="en-AU" smtClean="0"/>
              <a:pPr/>
              <a:t>8</a:t>
            </a:fld>
            <a:endParaRPr lang="en-AU" dirty="0"/>
          </a:p>
        </p:txBody>
      </p:sp>
    </p:spTree>
    <p:extLst>
      <p:ext uri="{BB962C8B-B14F-4D97-AF65-F5344CB8AC3E}">
        <p14:creationId xmlns:p14="http://schemas.microsoft.com/office/powerpoint/2010/main" val="3646306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9488" y="1241425"/>
            <a:ext cx="4838700" cy="3349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dirty="0"/>
          </a:p>
        </p:txBody>
      </p:sp>
      <p:sp>
        <p:nvSpPr>
          <p:cNvPr id="4" name="Footer Placeholder 3"/>
          <p:cNvSpPr>
            <a:spLocks noGrp="1"/>
          </p:cNvSpPr>
          <p:nvPr>
            <p:ph type="ftr" sz="quarter" idx="10"/>
          </p:nvPr>
        </p:nvSpPr>
        <p:spPr/>
        <p:txBody>
          <a:bodyPr/>
          <a:lstStyle/>
          <a:p>
            <a:pPr>
              <a:defRPr/>
            </a:pPr>
            <a:r>
              <a:rPr lang="en-AU" smtClean="0"/>
              <a:t>2013/17562</a:t>
            </a:r>
            <a:endParaRPr lang="en-AU"/>
          </a:p>
        </p:txBody>
      </p:sp>
      <p:sp>
        <p:nvSpPr>
          <p:cNvPr id="5" name="Slide Number Placeholder 4"/>
          <p:cNvSpPr>
            <a:spLocks noGrp="1"/>
          </p:cNvSpPr>
          <p:nvPr>
            <p:ph type="sldNum" sz="quarter" idx="11"/>
          </p:nvPr>
        </p:nvSpPr>
        <p:spPr/>
        <p:txBody>
          <a:bodyPr/>
          <a:lstStyle/>
          <a:p>
            <a:pPr>
              <a:defRPr/>
            </a:pPr>
            <a:fld id="{D3E48972-AC4E-4ABC-9C78-40B7A04D82D7}" type="slidenum">
              <a:rPr lang="en-AU" smtClean="0"/>
              <a:pPr>
                <a:defRPr/>
              </a:pPr>
              <a:t>9</a:t>
            </a:fld>
            <a:endParaRPr lang="en-AU"/>
          </a:p>
        </p:txBody>
      </p:sp>
    </p:spTree>
    <p:extLst>
      <p:ext uri="{BB962C8B-B14F-4D97-AF65-F5344CB8AC3E}">
        <p14:creationId xmlns:p14="http://schemas.microsoft.com/office/powerpoint/2010/main" val="422841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41"/>
            <a:ext cx="84201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342588" indent="0" algn="ctr">
              <a:buNone/>
              <a:defRPr>
                <a:solidFill>
                  <a:schemeClr val="tx1">
                    <a:tint val="75000"/>
                  </a:schemeClr>
                </a:solidFill>
              </a:defRPr>
            </a:lvl2pPr>
            <a:lvl3pPr marL="685176" indent="0" algn="ctr">
              <a:buNone/>
              <a:defRPr>
                <a:solidFill>
                  <a:schemeClr val="tx1">
                    <a:tint val="75000"/>
                  </a:schemeClr>
                </a:solidFill>
              </a:defRPr>
            </a:lvl3pPr>
            <a:lvl4pPr marL="1027765" indent="0" algn="ctr">
              <a:buNone/>
              <a:defRPr>
                <a:solidFill>
                  <a:schemeClr val="tx1">
                    <a:tint val="75000"/>
                  </a:schemeClr>
                </a:solidFill>
              </a:defRPr>
            </a:lvl4pPr>
            <a:lvl5pPr marL="1370352" indent="0" algn="ctr">
              <a:buNone/>
              <a:defRPr>
                <a:solidFill>
                  <a:schemeClr val="tx1">
                    <a:tint val="75000"/>
                  </a:schemeClr>
                </a:solidFill>
              </a:defRPr>
            </a:lvl5pPr>
            <a:lvl6pPr marL="1712942" indent="0" algn="ctr">
              <a:buNone/>
              <a:defRPr>
                <a:solidFill>
                  <a:schemeClr val="tx1">
                    <a:tint val="75000"/>
                  </a:schemeClr>
                </a:solidFill>
              </a:defRPr>
            </a:lvl6pPr>
            <a:lvl7pPr marL="2055530" indent="0" algn="ctr">
              <a:buNone/>
              <a:defRPr>
                <a:solidFill>
                  <a:schemeClr val="tx1">
                    <a:tint val="75000"/>
                  </a:schemeClr>
                </a:solidFill>
              </a:defRPr>
            </a:lvl7pPr>
            <a:lvl8pPr marL="2398116" indent="0" algn="ctr">
              <a:buNone/>
              <a:defRPr>
                <a:solidFill>
                  <a:schemeClr val="tx1">
                    <a:tint val="75000"/>
                  </a:schemeClr>
                </a:solidFill>
              </a:defRPr>
            </a:lvl8pPr>
            <a:lvl9pPr marL="2740707"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548654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5"/>
            <a:ext cx="5943600" cy="566739"/>
          </a:xfrm>
        </p:spPr>
        <p:txBody>
          <a:bodyPr anchor="b"/>
          <a:lstStyle>
            <a:lvl1pPr algn="l">
              <a:defRPr sz="1500" b="1"/>
            </a:lvl1pPr>
          </a:lstStyle>
          <a:p>
            <a:r>
              <a:rPr lang="en-US" smtClean="0"/>
              <a:t>Click to edit Master title style</a:t>
            </a:r>
            <a:endParaRPr lang="en-AU"/>
          </a:p>
        </p:txBody>
      </p:sp>
      <p:sp>
        <p:nvSpPr>
          <p:cNvPr id="3" name="Picture Placeholder 2"/>
          <p:cNvSpPr>
            <a:spLocks noGrp="1"/>
          </p:cNvSpPr>
          <p:nvPr>
            <p:ph type="pic" idx="1"/>
          </p:nvPr>
        </p:nvSpPr>
        <p:spPr>
          <a:xfrm>
            <a:off x="1941645" y="612775"/>
            <a:ext cx="5943600" cy="4114800"/>
          </a:xfrm>
        </p:spPr>
        <p:txBody>
          <a:bodyPr/>
          <a:lstStyle>
            <a:lvl1pPr marL="0" indent="0">
              <a:buNone/>
              <a:defRPr sz="2300"/>
            </a:lvl1pPr>
            <a:lvl2pPr marL="342588" indent="0">
              <a:buNone/>
              <a:defRPr sz="2100"/>
            </a:lvl2pPr>
            <a:lvl3pPr marL="685176" indent="0">
              <a:buNone/>
              <a:defRPr sz="1800"/>
            </a:lvl3pPr>
            <a:lvl4pPr marL="1027765" indent="0">
              <a:buNone/>
              <a:defRPr sz="1500"/>
            </a:lvl4pPr>
            <a:lvl5pPr marL="1370352" indent="0">
              <a:buNone/>
              <a:defRPr sz="1500"/>
            </a:lvl5pPr>
            <a:lvl6pPr marL="1712942" indent="0">
              <a:buNone/>
              <a:defRPr sz="1500"/>
            </a:lvl6pPr>
            <a:lvl7pPr marL="2055530" indent="0">
              <a:buNone/>
              <a:defRPr sz="1500"/>
            </a:lvl7pPr>
            <a:lvl8pPr marL="2398116" indent="0">
              <a:buNone/>
              <a:defRPr sz="1500"/>
            </a:lvl8pPr>
            <a:lvl9pPr marL="2740707" indent="0">
              <a:buNone/>
              <a:defRPr sz="1500"/>
            </a:lvl9pPr>
          </a:lstStyle>
          <a:p>
            <a:r>
              <a:rPr lang="en-US" dirty="0" smtClean="0"/>
              <a:t>Click icon to add picture</a:t>
            </a:r>
            <a:endParaRPr lang="en-AU" dirty="0"/>
          </a:p>
        </p:txBody>
      </p:sp>
      <p:sp>
        <p:nvSpPr>
          <p:cNvPr id="4" name="Text Placeholder 3"/>
          <p:cNvSpPr>
            <a:spLocks noGrp="1"/>
          </p:cNvSpPr>
          <p:nvPr>
            <p:ph type="body" sz="half" idx="2"/>
          </p:nvPr>
        </p:nvSpPr>
        <p:spPr>
          <a:xfrm>
            <a:off x="1941645" y="5367351"/>
            <a:ext cx="5943600" cy="804863"/>
          </a:xfrm>
        </p:spPr>
        <p:txBody>
          <a:bodyPr/>
          <a:lstStyle>
            <a:lvl1pPr marL="0" indent="0">
              <a:buNone/>
              <a:defRPr sz="1100"/>
            </a:lvl1pPr>
            <a:lvl2pPr marL="342588" indent="0">
              <a:buNone/>
              <a:defRPr sz="900"/>
            </a:lvl2pPr>
            <a:lvl3pPr marL="685176" indent="0">
              <a:buNone/>
              <a:defRPr sz="700"/>
            </a:lvl3pPr>
            <a:lvl4pPr marL="1027765" indent="0">
              <a:buNone/>
              <a:defRPr sz="700"/>
            </a:lvl4pPr>
            <a:lvl5pPr marL="1370352" indent="0">
              <a:buNone/>
              <a:defRPr sz="700"/>
            </a:lvl5pPr>
            <a:lvl6pPr marL="1712942" indent="0">
              <a:buNone/>
              <a:defRPr sz="700"/>
            </a:lvl6pPr>
            <a:lvl7pPr marL="2055530" indent="0">
              <a:buNone/>
              <a:defRPr sz="700"/>
            </a:lvl7pPr>
            <a:lvl8pPr marL="2398116" indent="0">
              <a:buNone/>
              <a:defRPr sz="700"/>
            </a:lvl8pPr>
            <a:lvl9pPr marL="274070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989504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424402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4"/>
            <a:ext cx="222885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95300" y="274644"/>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480086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2480" y="1508787"/>
            <a:ext cx="9361040" cy="2880320"/>
          </a:xfrm>
        </p:spPr>
        <p:txBody>
          <a:bodyPr/>
          <a:lstStyle/>
          <a:p>
            <a:r>
              <a:rPr lang="en-US" smtClean="0"/>
              <a:t>Click to edit Master title style</a:t>
            </a:r>
            <a:endParaRPr lang="en-AU" dirty="0"/>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
        <p:nvSpPr>
          <p:cNvPr id="6" name="Text Placeholder 2"/>
          <p:cNvSpPr>
            <a:spLocks noGrp="1"/>
          </p:cNvSpPr>
          <p:nvPr>
            <p:ph type="body" idx="1"/>
          </p:nvPr>
        </p:nvSpPr>
        <p:spPr>
          <a:xfrm>
            <a:off x="272480" y="4389109"/>
            <a:ext cx="9361040" cy="1536171"/>
          </a:xfrm>
        </p:spPr>
        <p:txBody>
          <a:bodyPr anchor="t">
            <a:normAutofit/>
          </a:bodyPr>
          <a:lstStyle>
            <a:lvl1pPr marL="0" indent="0">
              <a:buNone/>
              <a:defRPr sz="2100">
                <a:solidFill>
                  <a:schemeClr val="tx1">
                    <a:tint val="75000"/>
                  </a:schemeClr>
                </a:solidFill>
              </a:defRPr>
            </a:lvl1pPr>
            <a:lvl2pPr marL="342588" indent="0">
              <a:buNone/>
              <a:defRPr sz="1400">
                <a:solidFill>
                  <a:schemeClr val="tx1">
                    <a:tint val="75000"/>
                  </a:schemeClr>
                </a:solidFill>
              </a:defRPr>
            </a:lvl2pPr>
            <a:lvl3pPr marL="685176" indent="0">
              <a:buNone/>
              <a:defRPr sz="1200">
                <a:solidFill>
                  <a:schemeClr val="tx1">
                    <a:tint val="75000"/>
                  </a:schemeClr>
                </a:solidFill>
              </a:defRPr>
            </a:lvl3pPr>
            <a:lvl4pPr marL="1027765" indent="0">
              <a:buNone/>
              <a:defRPr sz="1100">
                <a:solidFill>
                  <a:schemeClr val="tx1">
                    <a:tint val="75000"/>
                  </a:schemeClr>
                </a:solidFill>
              </a:defRPr>
            </a:lvl4pPr>
            <a:lvl5pPr marL="1370352" indent="0">
              <a:buNone/>
              <a:defRPr sz="1100">
                <a:solidFill>
                  <a:schemeClr val="tx1">
                    <a:tint val="75000"/>
                  </a:schemeClr>
                </a:solidFill>
              </a:defRPr>
            </a:lvl5pPr>
            <a:lvl6pPr marL="1712942" indent="0">
              <a:buNone/>
              <a:defRPr sz="1100">
                <a:solidFill>
                  <a:schemeClr val="tx1">
                    <a:tint val="75000"/>
                  </a:schemeClr>
                </a:solidFill>
              </a:defRPr>
            </a:lvl6pPr>
            <a:lvl7pPr marL="2055530" indent="0">
              <a:buNone/>
              <a:defRPr sz="1100">
                <a:solidFill>
                  <a:schemeClr val="tx1">
                    <a:tint val="75000"/>
                  </a:schemeClr>
                </a:solidFill>
              </a:defRPr>
            </a:lvl7pPr>
            <a:lvl8pPr marL="2398116" indent="0">
              <a:buNone/>
              <a:defRPr sz="1100">
                <a:solidFill>
                  <a:schemeClr val="tx1">
                    <a:tint val="75000"/>
                  </a:schemeClr>
                </a:solidFill>
              </a:defRPr>
            </a:lvl8pPr>
            <a:lvl9pPr marL="2740707" indent="0">
              <a:buNone/>
              <a:defRPr sz="11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480311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157211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8028" y="1542192"/>
            <a:ext cx="8420100" cy="1362075"/>
          </a:xfrm>
        </p:spPr>
        <p:txBody>
          <a:bodyPr anchor="t"/>
          <a:lstStyle>
            <a:lvl1pPr algn="l">
              <a:defRPr sz="3100" b="1" cap="all"/>
            </a:lvl1pPr>
          </a:lstStyle>
          <a:p>
            <a:r>
              <a:rPr lang="en-US" smtClean="0"/>
              <a:t>Click to edit Master title style</a:t>
            </a:r>
            <a:endParaRPr lang="en-AU" dirty="0"/>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1500">
                <a:solidFill>
                  <a:schemeClr val="tx1">
                    <a:tint val="75000"/>
                  </a:schemeClr>
                </a:solidFill>
              </a:defRPr>
            </a:lvl1pPr>
            <a:lvl2pPr marL="342588" indent="0">
              <a:buNone/>
              <a:defRPr sz="1400">
                <a:solidFill>
                  <a:schemeClr val="tx1">
                    <a:tint val="75000"/>
                  </a:schemeClr>
                </a:solidFill>
              </a:defRPr>
            </a:lvl2pPr>
            <a:lvl3pPr marL="685176" indent="0">
              <a:buNone/>
              <a:defRPr sz="1200">
                <a:solidFill>
                  <a:schemeClr val="tx1">
                    <a:tint val="75000"/>
                  </a:schemeClr>
                </a:solidFill>
              </a:defRPr>
            </a:lvl3pPr>
            <a:lvl4pPr marL="1027765" indent="0">
              <a:buNone/>
              <a:defRPr sz="1100">
                <a:solidFill>
                  <a:schemeClr val="tx1">
                    <a:tint val="75000"/>
                  </a:schemeClr>
                </a:solidFill>
              </a:defRPr>
            </a:lvl4pPr>
            <a:lvl5pPr marL="1370352" indent="0">
              <a:buNone/>
              <a:defRPr sz="1100">
                <a:solidFill>
                  <a:schemeClr val="tx1">
                    <a:tint val="75000"/>
                  </a:schemeClr>
                </a:solidFill>
              </a:defRPr>
            </a:lvl5pPr>
            <a:lvl6pPr marL="1712942" indent="0">
              <a:buNone/>
              <a:defRPr sz="1100">
                <a:solidFill>
                  <a:schemeClr val="tx1">
                    <a:tint val="75000"/>
                  </a:schemeClr>
                </a:solidFill>
              </a:defRPr>
            </a:lvl6pPr>
            <a:lvl7pPr marL="2055530" indent="0">
              <a:buNone/>
              <a:defRPr sz="1100">
                <a:solidFill>
                  <a:schemeClr val="tx1">
                    <a:tint val="75000"/>
                  </a:schemeClr>
                </a:solidFill>
              </a:defRPr>
            </a:lvl7pPr>
            <a:lvl8pPr marL="2398116" indent="0">
              <a:buNone/>
              <a:defRPr sz="1100">
                <a:solidFill>
                  <a:schemeClr val="tx1">
                    <a:tint val="75000"/>
                  </a:schemeClr>
                </a:solidFill>
              </a:defRPr>
            </a:lvl8pPr>
            <a:lvl9pPr marL="2740707" indent="0">
              <a:buNone/>
              <a:defRPr sz="1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403193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95300" y="1600205"/>
            <a:ext cx="437515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5035550" y="1600205"/>
            <a:ext cx="4375150" cy="4525963"/>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880580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1630579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95301" y="1535117"/>
            <a:ext cx="4376870" cy="639763"/>
          </a:xfrm>
        </p:spPr>
        <p:txBody>
          <a:bodyPr anchor="b"/>
          <a:lstStyle>
            <a:lvl1pPr marL="0" indent="0">
              <a:buNone/>
              <a:defRPr sz="1800" b="1"/>
            </a:lvl1pPr>
            <a:lvl2pPr marL="342588" indent="0">
              <a:buNone/>
              <a:defRPr sz="1500" b="1"/>
            </a:lvl2pPr>
            <a:lvl3pPr marL="685176" indent="0">
              <a:buNone/>
              <a:defRPr sz="1400" b="1"/>
            </a:lvl3pPr>
            <a:lvl4pPr marL="1027765" indent="0">
              <a:buNone/>
              <a:defRPr sz="1200" b="1"/>
            </a:lvl4pPr>
            <a:lvl5pPr marL="1370352" indent="0">
              <a:buNone/>
              <a:defRPr sz="1200" b="1"/>
            </a:lvl5pPr>
            <a:lvl6pPr marL="1712942" indent="0">
              <a:buNone/>
              <a:defRPr sz="1200" b="1"/>
            </a:lvl6pPr>
            <a:lvl7pPr marL="2055530" indent="0">
              <a:buNone/>
              <a:defRPr sz="1200" b="1"/>
            </a:lvl7pPr>
            <a:lvl8pPr marL="2398116" indent="0">
              <a:buNone/>
              <a:defRPr sz="1200" b="1"/>
            </a:lvl8pPr>
            <a:lvl9pPr marL="274070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95301" y="2174875"/>
            <a:ext cx="4376870"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5032113" y="1535117"/>
            <a:ext cx="4378589" cy="639763"/>
          </a:xfrm>
        </p:spPr>
        <p:txBody>
          <a:bodyPr anchor="b"/>
          <a:lstStyle>
            <a:lvl1pPr marL="0" indent="0">
              <a:buNone/>
              <a:defRPr sz="1800" b="1"/>
            </a:lvl1pPr>
            <a:lvl2pPr marL="342588" indent="0">
              <a:buNone/>
              <a:defRPr sz="1500" b="1"/>
            </a:lvl2pPr>
            <a:lvl3pPr marL="685176" indent="0">
              <a:buNone/>
              <a:defRPr sz="1400" b="1"/>
            </a:lvl3pPr>
            <a:lvl4pPr marL="1027765" indent="0">
              <a:buNone/>
              <a:defRPr sz="1200" b="1"/>
            </a:lvl4pPr>
            <a:lvl5pPr marL="1370352" indent="0">
              <a:buNone/>
              <a:defRPr sz="1200" b="1"/>
            </a:lvl5pPr>
            <a:lvl6pPr marL="1712942" indent="0">
              <a:buNone/>
              <a:defRPr sz="1200" b="1"/>
            </a:lvl6pPr>
            <a:lvl7pPr marL="2055530" indent="0">
              <a:buNone/>
              <a:defRPr sz="1200" b="1"/>
            </a:lvl7pPr>
            <a:lvl8pPr marL="2398116" indent="0">
              <a:buNone/>
              <a:defRPr sz="1200" b="1"/>
            </a:lvl8pPr>
            <a:lvl9pPr marL="274070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5032113" y="2174875"/>
            <a:ext cx="4378589" cy="3951288"/>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8098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790633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F5AEDA3A-9FDA-4EC4-92AF-F81103365E6F}" type="slidenum">
              <a:rPr lang="en-AU" smtClean="0"/>
              <a:pPr/>
              <a:t>‹#›</a:t>
            </a:fld>
            <a:endParaRPr lang="en-AU" dirty="0"/>
          </a:p>
        </p:txBody>
      </p:sp>
      <p:sp>
        <p:nvSpPr>
          <p:cNvPr id="5" name="Content Placeholder 3"/>
          <p:cNvSpPr>
            <a:spLocks noGrp="1"/>
          </p:cNvSpPr>
          <p:nvPr>
            <p:ph sz="half" idx="2"/>
          </p:nvPr>
        </p:nvSpPr>
        <p:spPr>
          <a:xfrm>
            <a:off x="272480" y="1508792"/>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Content Placeholder 3"/>
          <p:cNvSpPr>
            <a:spLocks noGrp="1"/>
          </p:cNvSpPr>
          <p:nvPr>
            <p:ph sz="half" idx="13"/>
          </p:nvPr>
        </p:nvSpPr>
        <p:spPr>
          <a:xfrm>
            <a:off x="5253831" y="1508792"/>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7" name="Content Placeholder 3"/>
          <p:cNvSpPr>
            <a:spLocks noGrp="1"/>
          </p:cNvSpPr>
          <p:nvPr>
            <p:ph sz="half" idx="14"/>
          </p:nvPr>
        </p:nvSpPr>
        <p:spPr>
          <a:xfrm>
            <a:off x="272480" y="3327005"/>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8" name="Content Placeholder 3"/>
          <p:cNvSpPr>
            <a:spLocks noGrp="1"/>
          </p:cNvSpPr>
          <p:nvPr>
            <p:ph sz="half" idx="15"/>
          </p:nvPr>
        </p:nvSpPr>
        <p:spPr>
          <a:xfrm>
            <a:off x="5253831" y="3327005"/>
            <a:ext cx="4379691" cy="1542157"/>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390252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9" y="273053"/>
            <a:ext cx="3259006" cy="1162051"/>
          </a:xfrm>
        </p:spPr>
        <p:txBody>
          <a:bodyPr anchor="b"/>
          <a:lstStyle>
            <a:lvl1pPr algn="l">
              <a:defRPr sz="1500" b="1"/>
            </a:lvl1pPr>
          </a:lstStyle>
          <a:p>
            <a:r>
              <a:rPr lang="en-US" smtClean="0"/>
              <a:t>Click to edit Master title style</a:t>
            </a:r>
            <a:endParaRPr lang="en-AU"/>
          </a:p>
        </p:txBody>
      </p:sp>
      <p:sp>
        <p:nvSpPr>
          <p:cNvPr id="3" name="Content Placeholder 2"/>
          <p:cNvSpPr>
            <a:spLocks noGrp="1"/>
          </p:cNvSpPr>
          <p:nvPr>
            <p:ph idx="1"/>
          </p:nvPr>
        </p:nvSpPr>
        <p:spPr>
          <a:xfrm>
            <a:off x="3872979" y="273066"/>
            <a:ext cx="5537730" cy="5853113"/>
          </a:xfrm>
        </p:spPr>
        <p:txBody>
          <a:bodyPr/>
          <a:lstStyle>
            <a:lvl1pPr>
              <a:defRPr sz="23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95309" y="1435104"/>
            <a:ext cx="3259006" cy="4691063"/>
          </a:xfrm>
        </p:spPr>
        <p:txBody>
          <a:bodyPr/>
          <a:lstStyle>
            <a:lvl1pPr marL="0" indent="0">
              <a:buNone/>
              <a:defRPr sz="1100"/>
            </a:lvl1pPr>
            <a:lvl2pPr marL="342588" indent="0">
              <a:buNone/>
              <a:defRPr sz="900"/>
            </a:lvl2pPr>
            <a:lvl3pPr marL="685176" indent="0">
              <a:buNone/>
              <a:defRPr sz="700"/>
            </a:lvl3pPr>
            <a:lvl4pPr marL="1027765" indent="0">
              <a:buNone/>
              <a:defRPr sz="700"/>
            </a:lvl4pPr>
            <a:lvl5pPr marL="1370352" indent="0">
              <a:buNone/>
              <a:defRPr sz="700"/>
            </a:lvl5pPr>
            <a:lvl6pPr marL="1712942" indent="0">
              <a:buNone/>
              <a:defRPr sz="700"/>
            </a:lvl6pPr>
            <a:lvl7pPr marL="2055530" indent="0">
              <a:buNone/>
              <a:defRPr sz="700"/>
            </a:lvl7pPr>
            <a:lvl8pPr marL="2398116" indent="0">
              <a:buNone/>
              <a:defRPr sz="700"/>
            </a:lvl8pPr>
            <a:lvl9pPr marL="2740707"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6EF1E9-5A94-4568-997B-325F6FD0807A}" type="datetimeFigureOut">
              <a:rPr lang="en-AU" smtClean="0"/>
              <a:pPr/>
              <a:t>27/06/2017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3037117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932723"/>
            <a:ext cx="8915400" cy="1143000"/>
          </a:xfrm>
          <a:prstGeom prst="rect">
            <a:avLst/>
          </a:prstGeom>
        </p:spPr>
        <p:txBody>
          <a:bodyPr vert="horz" lIns="91355" tIns="45677" rIns="91355" bIns="45677"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95300" y="2180864"/>
            <a:ext cx="8915400" cy="3945301"/>
          </a:xfrm>
          <a:prstGeom prst="rect">
            <a:avLst/>
          </a:prstGeom>
        </p:spPr>
        <p:txBody>
          <a:bodyPr vert="horz" lIns="91355" tIns="45677" rIns="91355" bIns="4567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Date Placeholder 3"/>
          <p:cNvSpPr>
            <a:spLocks noGrp="1"/>
          </p:cNvSpPr>
          <p:nvPr>
            <p:ph type="dt" sz="half" idx="2"/>
          </p:nvPr>
        </p:nvSpPr>
        <p:spPr>
          <a:xfrm>
            <a:off x="495300" y="6213312"/>
            <a:ext cx="2311400" cy="365125"/>
          </a:xfrm>
          <a:prstGeom prst="rect">
            <a:avLst/>
          </a:prstGeom>
        </p:spPr>
        <p:txBody>
          <a:bodyPr vert="horz" lIns="91355" tIns="45677" rIns="91355" bIns="45677" rtlCol="0" anchor="ctr"/>
          <a:lstStyle>
            <a:lvl1pPr algn="l">
              <a:defRPr sz="900">
                <a:solidFill>
                  <a:schemeClr val="tx1">
                    <a:tint val="75000"/>
                  </a:schemeClr>
                </a:solidFill>
              </a:defRPr>
            </a:lvl1pPr>
          </a:lstStyle>
          <a:p>
            <a:fld id="{F26EF1E9-5A94-4568-997B-325F6FD0807A}" type="datetimeFigureOut">
              <a:rPr lang="en-AU" smtClean="0"/>
              <a:pPr/>
              <a:t>27/06/2017</a:t>
            </a:fld>
            <a:endParaRPr lang="en-AU" dirty="0"/>
          </a:p>
        </p:txBody>
      </p:sp>
      <p:sp>
        <p:nvSpPr>
          <p:cNvPr id="5" name="Footer Placeholder 4"/>
          <p:cNvSpPr>
            <a:spLocks noGrp="1"/>
          </p:cNvSpPr>
          <p:nvPr>
            <p:ph type="ftr" sz="quarter" idx="3"/>
          </p:nvPr>
        </p:nvSpPr>
        <p:spPr>
          <a:xfrm>
            <a:off x="3384550" y="6213312"/>
            <a:ext cx="3136900" cy="365125"/>
          </a:xfrm>
          <a:prstGeom prst="rect">
            <a:avLst/>
          </a:prstGeom>
        </p:spPr>
        <p:txBody>
          <a:bodyPr vert="horz" lIns="91355" tIns="45677" rIns="91355" bIns="45677" rtlCol="0" anchor="ctr"/>
          <a:lstStyle>
            <a:lvl1pPr algn="ctr">
              <a:defRPr sz="9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7099300" y="6213312"/>
            <a:ext cx="2311400" cy="365125"/>
          </a:xfrm>
          <a:prstGeom prst="rect">
            <a:avLst/>
          </a:prstGeom>
        </p:spPr>
        <p:txBody>
          <a:bodyPr vert="horz" lIns="91355" tIns="45677" rIns="91355" bIns="45677" rtlCol="0" anchor="ctr"/>
          <a:lstStyle>
            <a:lvl1pPr algn="r">
              <a:defRPr sz="900">
                <a:solidFill>
                  <a:schemeClr val="tx1">
                    <a:tint val="75000"/>
                  </a:schemeClr>
                </a:solidFill>
              </a:defRPr>
            </a:lvl1pPr>
          </a:lstStyle>
          <a:p>
            <a:fld id="{F5AEDA3A-9FDA-4EC4-92AF-F81103365E6F}" type="slidenum">
              <a:rPr lang="en-AU" smtClean="0"/>
              <a:pPr/>
              <a:t>‹#›</a:t>
            </a:fld>
            <a:endParaRPr lang="en-AU" dirty="0"/>
          </a:p>
        </p:txBody>
      </p:sp>
    </p:spTree>
    <p:extLst>
      <p:ext uri="{BB962C8B-B14F-4D97-AF65-F5344CB8AC3E}">
        <p14:creationId xmlns:p14="http://schemas.microsoft.com/office/powerpoint/2010/main" val="2690708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685176" rtl="0" eaLnBrk="1" latinLnBrk="0" hangingPunct="1">
        <a:spcBef>
          <a:spcPct val="0"/>
        </a:spcBef>
        <a:buNone/>
        <a:defRPr sz="3300" kern="1200">
          <a:solidFill>
            <a:schemeClr val="tx1"/>
          </a:solidFill>
          <a:latin typeface="+mj-lt"/>
          <a:ea typeface="+mj-ea"/>
          <a:cs typeface="+mj-cs"/>
        </a:defRPr>
      </a:lvl1pPr>
    </p:titleStyle>
    <p:bodyStyle>
      <a:lvl1pPr marL="256941" indent="-256941" algn="l" defTabSz="685176" rtl="0" eaLnBrk="1" latinLnBrk="0" hangingPunct="1">
        <a:spcBef>
          <a:spcPct val="20000"/>
        </a:spcBef>
        <a:buFont typeface="Arial" pitchFamily="34" charset="0"/>
        <a:buChar char="•"/>
        <a:defRPr sz="2300" kern="1200">
          <a:solidFill>
            <a:schemeClr val="tx1"/>
          </a:solidFill>
          <a:latin typeface="+mn-lt"/>
          <a:ea typeface="+mn-ea"/>
          <a:cs typeface="+mn-cs"/>
        </a:defRPr>
      </a:lvl1pPr>
      <a:lvl2pPr marL="556706" indent="-214119" algn="l" defTabSz="68517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6470" indent="-171291" algn="l" defTabSz="68517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99060"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1642"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4235"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6822"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69411"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1999" indent="-171291" algn="l" defTabSz="68517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176" rtl="0" eaLnBrk="1" latinLnBrk="0" hangingPunct="1">
        <a:defRPr sz="1400" kern="1200">
          <a:solidFill>
            <a:schemeClr val="tx1"/>
          </a:solidFill>
          <a:latin typeface="+mn-lt"/>
          <a:ea typeface="+mn-ea"/>
          <a:cs typeface="+mn-cs"/>
        </a:defRPr>
      </a:lvl1pPr>
      <a:lvl2pPr marL="342588" algn="l" defTabSz="685176" rtl="0" eaLnBrk="1" latinLnBrk="0" hangingPunct="1">
        <a:defRPr sz="1400" kern="1200">
          <a:solidFill>
            <a:schemeClr val="tx1"/>
          </a:solidFill>
          <a:latin typeface="+mn-lt"/>
          <a:ea typeface="+mn-ea"/>
          <a:cs typeface="+mn-cs"/>
        </a:defRPr>
      </a:lvl2pPr>
      <a:lvl3pPr marL="685176" algn="l" defTabSz="685176" rtl="0" eaLnBrk="1" latinLnBrk="0" hangingPunct="1">
        <a:defRPr sz="1400" kern="1200">
          <a:solidFill>
            <a:schemeClr val="tx1"/>
          </a:solidFill>
          <a:latin typeface="+mn-lt"/>
          <a:ea typeface="+mn-ea"/>
          <a:cs typeface="+mn-cs"/>
        </a:defRPr>
      </a:lvl3pPr>
      <a:lvl4pPr marL="1027765" algn="l" defTabSz="685176" rtl="0" eaLnBrk="1" latinLnBrk="0" hangingPunct="1">
        <a:defRPr sz="1400" kern="1200">
          <a:solidFill>
            <a:schemeClr val="tx1"/>
          </a:solidFill>
          <a:latin typeface="+mn-lt"/>
          <a:ea typeface="+mn-ea"/>
          <a:cs typeface="+mn-cs"/>
        </a:defRPr>
      </a:lvl4pPr>
      <a:lvl5pPr marL="1370352" algn="l" defTabSz="685176" rtl="0" eaLnBrk="1" latinLnBrk="0" hangingPunct="1">
        <a:defRPr sz="1400" kern="1200">
          <a:solidFill>
            <a:schemeClr val="tx1"/>
          </a:solidFill>
          <a:latin typeface="+mn-lt"/>
          <a:ea typeface="+mn-ea"/>
          <a:cs typeface="+mn-cs"/>
        </a:defRPr>
      </a:lvl5pPr>
      <a:lvl6pPr marL="1712942" algn="l" defTabSz="685176" rtl="0" eaLnBrk="1" latinLnBrk="0" hangingPunct="1">
        <a:defRPr sz="1400" kern="1200">
          <a:solidFill>
            <a:schemeClr val="tx1"/>
          </a:solidFill>
          <a:latin typeface="+mn-lt"/>
          <a:ea typeface="+mn-ea"/>
          <a:cs typeface="+mn-cs"/>
        </a:defRPr>
      </a:lvl6pPr>
      <a:lvl7pPr marL="2055530" algn="l" defTabSz="685176" rtl="0" eaLnBrk="1" latinLnBrk="0" hangingPunct="1">
        <a:defRPr sz="1400" kern="1200">
          <a:solidFill>
            <a:schemeClr val="tx1"/>
          </a:solidFill>
          <a:latin typeface="+mn-lt"/>
          <a:ea typeface="+mn-ea"/>
          <a:cs typeface="+mn-cs"/>
        </a:defRPr>
      </a:lvl7pPr>
      <a:lvl8pPr marL="2398116" algn="l" defTabSz="685176" rtl="0" eaLnBrk="1" latinLnBrk="0" hangingPunct="1">
        <a:defRPr sz="1400" kern="1200">
          <a:solidFill>
            <a:schemeClr val="tx1"/>
          </a:solidFill>
          <a:latin typeface="+mn-lt"/>
          <a:ea typeface="+mn-ea"/>
          <a:cs typeface="+mn-cs"/>
        </a:defRPr>
      </a:lvl8pPr>
      <a:lvl9pPr marL="2740707" algn="l" defTabSz="68517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mailto:Mandy.Hudson@scsa.wa.edu.a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36712"/>
            <a:ext cx="9906000" cy="2016224"/>
          </a:xfrm>
        </p:spPr>
        <p:txBody>
          <a:bodyPr>
            <a:normAutofit/>
          </a:bodyPr>
          <a:lstStyle/>
          <a:p>
            <a:pPr algn="ctr"/>
            <a:r>
              <a:rPr lang="en-AU" sz="3600" dirty="0"/>
              <a:t>Curriculum Forum</a:t>
            </a:r>
            <a:br>
              <a:rPr lang="en-AU" sz="3600" dirty="0"/>
            </a:br>
            <a:r>
              <a:rPr lang="en-AU" sz="3600" dirty="0" smtClean="0"/>
              <a:t>Secondary</a:t>
            </a:r>
            <a:r>
              <a:rPr lang="en-AU" sz="3600" dirty="0"/>
              <a:t/>
            </a:r>
            <a:br>
              <a:rPr lang="en-AU" sz="3600" dirty="0"/>
            </a:br>
            <a:r>
              <a:rPr lang="en-AU" sz="2600" dirty="0" smtClean="0">
                <a:solidFill>
                  <a:schemeClr val="bg1">
                    <a:lumMod val="75000"/>
                  </a:schemeClr>
                </a:solidFill>
              </a:rPr>
              <a:t>Tuesday 6 June </a:t>
            </a:r>
            <a:r>
              <a:rPr lang="en-AU" sz="2600" dirty="0">
                <a:solidFill>
                  <a:schemeClr val="bg1">
                    <a:lumMod val="75000"/>
                  </a:schemeClr>
                </a:solidFill>
              </a:rPr>
              <a:t>2017</a:t>
            </a:r>
          </a:p>
        </p:txBody>
      </p:sp>
      <p:sp>
        <p:nvSpPr>
          <p:cNvPr id="3" name="Subtitle 2"/>
          <p:cNvSpPr>
            <a:spLocks noGrp="1"/>
          </p:cNvSpPr>
          <p:nvPr>
            <p:ph type="subTitle" idx="1"/>
          </p:nvPr>
        </p:nvSpPr>
        <p:spPr>
          <a:xfrm>
            <a:off x="1485900" y="2708920"/>
            <a:ext cx="6934200" cy="3816424"/>
          </a:xfrm>
        </p:spPr>
        <p:txBody>
          <a:bodyPr>
            <a:normAutofit/>
          </a:bodyPr>
          <a:lstStyle/>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a:p>
            <a:endParaRPr lang="en-AU" dirty="0">
              <a:solidFill>
                <a:schemeClr val="tx1"/>
              </a:solidFill>
            </a:endParaRPr>
          </a:p>
        </p:txBody>
      </p:sp>
      <p:pic>
        <p:nvPicPr>
          <p:cNvPr id="6" name="Picture 5"/>
          <p:cNvPicPr>
            <a:picLocks noChangeAspect="1"/>
          </p:cNvPicPr>
          <p:nvPr/>
        </p:nvPicPr>
        <p:blipFill>
          <a:blip r:embed="rId3"/>
          <a:stretch>
            <a:fillRect/>
          </a:stretch>
        </p:blipFill>
        <p:spPr>
          <a:xfrm>
            <a:off x="2648744" y="2852936"/>
            <a:ext cx="4574740" cy="3232688"/>
          </a:xfrm>
          <a:prstGeom prst="rect">
            <a:avLst/>
          </a:prstGeom>
        </p:spPr>
      </p:pic>
      <p:sp>
        <p:nvSpPr>
          <p:cNvPr id="4" name="TextBox 3"/>
          <p:cNvSpPr txBox="1"/>
          <p:nvPr/>
        </p:nvSpPr>
        <p:spPr>
          <a:xfrm>
            <a:off x="200472" y="6597352"/>
            <a:ext cx="2448272" cy="230832"/>
          </a:xfrm>
          <a:prstGeom prst="rect">
            <a:avLst/>
          </a:prstGeom>
          <a:noFill/>
        </p:spPr>
        <p:txBody>
          <a:bodyPr wrap="square" rtlCol="0">
            <a:spAutoFit/>
          </a:bodyPr>
          <a:lstStyle/>
          <a:p>
            <a:r>
              <a:rPr lang="en-AU" sz="900" dirty="0" smtClean="0">
                <a:solidFill>
                  <a:schemeClr val="bg1"/>
                </a:solidFill>
              </a:rPr>
              <a:t>2017/32517</a:t>
            </a:r>
            <a:endParaRPr lang="en-AU" sz="900" dirty="0">
              <a:solidFill>
                <a:schemeClr val="bg1"/>
              </a:solidFill>
            </a:endParaRPr>
          </a:p>
        </p:txBody>
      </p:sp>
    </p:spTree>
    <p:extLst>
      <p:ext uri="{BB962C8B-B14F-4D97-AF65-F5344CB8AC3E}">
        <p14:creationId xmlns:p14="http://schemas.microsoft.com/office/powerpoint/2010/main" val="2037385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84" y="806606"/>
            <a:ext cx="7488832" cy="5719103"/>
          </a:xfrm>
          <a:prstGeom prst="rect">
            <a:avLst/>
          </a:prstGeom>
        </p:spPr>
      </p:pic>
    </p:spTree>
    <p:extLst>
      <p:ext uri="{BB962C8B-B14F-4D97-AF65-F5344CB8AC3E}">
        <p14:creationId xmlns:p14="http://schemas.microsoft.com/office/powerpoint/2010/main" val="1962796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616" y="908720"/>
            <a:ext cx="6960585" cy="55447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p:cNvSpPr>
            <a:spLocks noGrp="1"/>
          </p:cNvSpPr>
          <p:nvPr>
            <p:ph type="sldNum" sz="quarter" idx="12"/>
          </p:nvPr>
        </p:nvSpPr>
        <p:spPr/>
        <p:txBody>
          <a:bodyPr/>
          <a:lstStyle/>
          <a:p>
            <a:fld id="{F5AEDA3A-9FDA-4EC4-92AF-F81103365E6F}" type="slidenum">
              <a:rPr lang="en-AU" smtClean="0"/>
              <a:t>11</a:t>
            </a:fld>
            <a:endParaRPr lang="en-AU"/>
          </a:p>
        </p:txBody>
      </p:sp>
    </p:spTree>
    <p:extLst>
      <p:ext uri="{BB962C8B-B14F-4D97-AF65-F5344CB8AC3E}">
        <p14:creationId xmlns:p14="http://schemas.microsoft.com/office/powerpoint/2010/main" val="4180328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571" y="839563"/>
            <a:ext cx="6318702" cy="5626183"/>
          </a:xfrm>
          <a:prstGeom prst="rect">
            <a:avLst/>
          </a:prstGeom>
        </p:spPr>
      </p:pic>
    </p:spTree>
    <p:extLst>
      <p:ext uri="{BB962C8B-B14F-4D97-AF65-F5344CB8AC3E}">
        <p14:creationId xmlns:p14="http://schemas.microsoft.com/office/powerpoint/2010/main" val="260147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Teaching and learning programs</a:t>
            </a:r>
          </a:p>
        </p:txBody>
      </p:sp>
      <p:sp>
        <p:nvSpPr>
          <p:cNvPr id="3" name="Content Placeholder 2"/>
          <p:cNvSpPr>
            <a:spLocks noGrp="1"/>
          </p:cNvSpPr>
          <p:nvPr>
            <p:ph idx="1"/>
          </p:nvPr>
        </p:nvSpPr>
        <p:spPr/>
        <p:txBody>
          <a:bodyPr>
            <a:normAutofit/>
          </a:bodyPr>
          <a:lstStyle/>
          <a:p>
            <a:pPr marL="0" indent="0">
              <a:buNone/>
            </a:pPr>
            <a:r>
              <a:rPr lang="en-AU" sz="2400" dirty="0" smtClean="0"/>
              <a:t>Teachers</a:t>
            </a:r>
            <a:r>
              <a:rPr lang="en-AU" sz="2400" dirty="0"/>
              <a:t>, when developing a program for their students, should consider:</a:t>
            </a:r>
          </a:p>
          <a:p>
            <a:r>
              <a:rPr lang="en-AU" sz="2400" dirty="0"/>
              <a:t>the timing and sequencing of the year level syllabus content</a:t>
            </a:r>
          </a:p>
          <a:p>
            <a:r>
              <a:rPr lang="en-AU" sz="2400" dirty="0"/>
              <a:t>the range of learning experiences through which students can apply the knowledge, skills and concepts from the syllabus content</a:t>
            </a:r>
          </a:p>
          <a:p>
            <a:r>
              <a:rPr lang="en-AU" sz="2400" dirty="0"/>
              <a:t>the selection of resources to support teaching and learning experiences</a:t>
            </a:r>
          </a:p>
          <a:p>
            <a:r>
              <a:rPr lang="en-AU" sz="2400" dirty="0"/>
              <a:t>the implementation of the principles of teaching and learning as articulated in the ‘Ways of teaching’ in the Overview of the syllabus.</a:t>
            </a:r>
          </a:p>
          <a:p>
            <a:endParaRPr lang="en-AU" dirty="0"/>
          </a:p>
        </p:txBody>
      </p:sp>
    </p:spTree>
    <p:extLst>
      <p:ext uri="{BB962C8B-B14F-4D97-AF65-F5344CB8AC3E}">
        <p14:creationId xmlns:p14="http://schemas.microsoft.com/office/powerpoint/2010/main" val="3811894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20562" y="908733"/>
            <a:ext cx="6843383" cy="5299865"/>
            <a:chOff x="2194071" y="601858"/>
            <a:chExt cx="4712137" cy="5299865"/>
          </a:xfrm>
        </p:grpSpPr>
        <p:grpSp>
          <p:nvGrpSpPr>
            <p:cNvPr id="5" name="Group 4"/>
            <p:cNvGrpSpPr/>
            <p:nvPr/>
          </p:nvGrpSpPr>
          <p:grpSpPr>
            <a:xfrm rot="18000080">
              <a:off x="1900207" y="895722"/>
              <a:ext cx="5299865" cy="4712137"/>
              <a:chOff x="0" y="54197"/>
              <a:chExt cx="2280916" cy="2686953"/>
            </a:xfrm>
          </p:grpSpPr>
          <p:sp>
            <p:nvSpPr>
              <p:cNvPr id="8" name="AutoShape 139"/>
              <p:cNvSpPr>
                <a:spLocks noChangeArrowheads="1"/>
              </p:cNvSpPr>
              <p:nvPr/>
            </p:nvSpPr>
            <p:spPr bwMode="auto">
              <a:xfrm rot="3605135">
                <a:off x="883254" y="994059"/>
                <a:ext cx="2337524" cy="4578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9" name="AutoShape 140"/>
              <p:cNvSpPr>
                <a:spLocks noChangeArrowheads="1"/>
              </p:cNvSpPr>
              <p:nvPr/>
            </p:nvSpPr>
            <p:spPr bwMode="auto">
              <a:xfrm rot="14405135">
                <a:off x="-122744" y="849374"/>
                <a:ext cx="2014520" cy="1769032"/>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10" name="Text Box 141"/>
              <p:cNvSpPr txBox="1">
                <a:spLocks noChangeArrowheads="1"/>
              </p:cNvSpPr>
              <p:nvPr/>
            </p:nvSpPr>
            <p:spPr bwMode="auto">
              <a:xfrm rot="3605135">
                <a:off x="628774" y="1276223"/>
                <a:ext cx="1886333" cy="1697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smtClean="0">
                    <a:solidFill>
                      <a:srgbClr val="336699"/>
                    </a:solidFill>
                    <a:latin typeface="Calibri"/>
                    <a:ea typeface="Times New Roman"/>
                    <a:cs typeface="Arial"/>
                  </a:rPr>
                  <a:t>Plan </a:t>
                </a:r>
                <a:r>
                  <a:rPr lang="en-AU" sz="1900" b="1" dirty="0">
                    <a:solidFill>
                      <a:srgbClr val="336699"/>
                    </a:solidFill>
                    <a:latin typeface="Calibri"/>
                    <a:ea typeface="Times New Roman"/>
                    <a:cs typeface="Arial"/>
                  </a:rPr>
                  <a:t>for assessment</a:t>
                </a:r>
                <a:endParaRPr lang="en-AU" sz="1900" dirty="0">
                  <a:solidFill>
                    <a:srgbClr val="336699"/>
                  </a:solidFill>
                  <a:latin typeface="Times New Roman"/>
                  <a:ea typeface="Times New Roman"/>
                  <a:cs typeface="Times New Roman"/>
                </a:endParaRPr>
              </a:p>
            </p:txBody>
          </p:sp>
          <p:sp>
            <p:nvSpPr>
              <p:cNvPr id="11" name="Text Box 143"/>
              <p:cNvSpPr txBox="1">
                <a:spLocks noChangeArrowheads="1"/>
              </p:cNvSpPr>
              <p:nvPr/>
            </p:nvSpPr>
            <p:spPr bwMode="auto">
              <a:xfrm rot="3605135">
                <a:off x="503312" y="1401472"/>
                <a:ext cx="1357053" cy="37188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a:solidFill>
                      <a:srgbClr val="336699"/>
                    </a:solidFill>
                    <a:latin typeface="Calibri"/>
                    <a:ea typeface="Times New Roman"/>
                    <a:cs typeface="Arial"/>
                  </a:rPr>
                  <a:t>Pre-primary to Year 10: Teaching, Assessing and Reporting Policy</a:t>
                </a:r>
              </a:p>
              <a:p>
                <a:pPr algn="ctr" fontAlgn="base"/>
                <a:r>
                  <a:rPr lang="en-AU" sz="1300" b="1" dirty="0">
                    <a:solidFill>
                      <a:srgbClr val="336699"/>
                    </a:solidFill>
                    <a:latin typeface="Calibri"/>
                    <a:ea typeface="Times New Roman"/>
                    <a:cs typeface="Arial"/>
                  </a:rPr>
                  <a:t>Principles of assessment</a:t>
                </a:r>
              </a:p>
              <a:p>
                <a:pPr algn="ctr" fontAlgn="base"/>
                <a:r>
                  <a:rPr lang="en-AU" sz="1300" b="1" dirty="0">
                    <a:solidFill>
                      <a:srgbClr val="336699"/>
                    </a:solidFill>
                    <a:latin typeface="Calibri"/>
                    <a:ea typeface="Times New Roman"/>
                    <a:cs typeface="Arial"/>
                  </a:rPr>
                  <a:t>Ways of assessing</a:t>
                </a:r>
              </a:p>
            </p:txBody>
          </p:sp>
          <p:sp>
            <p:nvSpPr>
              <p:cNvPr id="12" name="Text Box 145"/>
              <p:cNvSpPr txBox="1">
                <a:spLocks noChangeArrowheads="1"/>
              </p:cNvSpPr>
              <p:nvPr/>
            </p:nvSpPr>
            <p:spPr bwMode="auto">
              <a:xfrm rot="3605135">
                <a:off x="601696" y="1362607"/>
                <a:ext cx="1639827" cy="1971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ea typeface="Times New Roman"/>
                    <a:cs typeface="Arial"/>
                  </a:rPr>
                  <a:t>School Curriculum and Standards Authority</a:t>
                </a:r>
                <a:endParaRPr lang="en-AU" sz="1800" dirty="0">
                  <a:latin typeface="Times New Roman"/>
                  <a:ea typeface="Times New Roman"/>
                  <a:cs typeface="Times New Roman"/>
                </a:endParaRPr>
              </a:p>
            </p:txBody>
          </p:sp>
          <p:sp>
            <p:nvSpPr>
              <p:cNvPr id="13" name="Text Box 146"/>
              <p:cNvSpPr txBox="1">
                <a:spLocks noChangeArrowheads="1"/>
              </p:cNvSpPr>
              <p:nvPr/>
            </p:nvSpPr>
            <p:spPr bwMode="auto">
              <a:xfrm rot="3605135">
                <a:off x="1540627" y="1005921"/>
                <a:ext cx="678548" cy="231801"/>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a:solidFill>
                      <a:srgbClr val="808080"/>
                    </a:solidFill>
                    <a:effectLst>
                      <a:outerShdw blurRad="38100" dist="38100" dir="2700000" algn="tl">
                        <a:srgbClr val="000000"/>
                      </a:outerShdw>
                    </a:effectLst>
                    <a:latin typeface="Calibri"/>
                    <a:ea typeface="Times New Roman"/>
                    <a:cs typeface="Arial"/>
                  </a:rPr>
                  <a:t>STEP 2</a:t>
                </a:r>
                <a:endParaRPr lang="en-AU" sz="2800" dirty="0">
                  <a:latin typeface="Times New Roman"/>
                  <a:ea typeface="Times New Roman"/>
                  <a:cs typeface="Times New Roman"/>
                </a:endParaRPr>
              </a:p>
            </p:txBody>
          </p:sp>
        </p:grpSp>
        <p:sp>
          <p:nvSpPr>
            <p:cNvPr id="6" name="Text Box 144"/>
            <p:cNvSpPr txBox="1">
              <a:spLocks noChangeArrowheads="1"/>
            </p:cNvSpPr>
            <p:nvPr/>
          </p:nvSpPr>
          <p:spPr bwMode="auto">
            <a:xfrm>
              <a:off x="4090571" y="3914213"/>
              <a:ext cx="1475105" cy="2160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fontAlgn="base"/>
              <a:r>
                <a:rPr lang="en-AU" sz="1800" b="1" dirty="0">
                  <a:solidFill>
                    <a:srgbClr val="000000"/>
                  </a:solidFill>
                  <a:ea typeface="Times New Roman"/>
                  <a:cs typeface="Arial"/>
                </a:rPr>
                <a:t>School</a:t>
              </a:r>
              <a:endParaRPr lang="en-AU" sz="1800" dirty="0">
                <a:solidFill>
                  <a:srgbClr val="000000"/>
                </a:solidFill>
                <a:latin typeface="Times New Roman"/>
                <a:ea typeface="Times New Roman"/>
                <a:cs typeface="Times New Roman"/>
              </a:endParaRPr>
            </a:p>
          </p:txBody>
        </p:sp>
        <p:sp>
          <p:nvSpPr>
            <p:cNvPr id="7" name="Text Box 145"/>
            <p:cNvSpPr txBox="1">
              <a:spLocks noChangeArrowheads="1"/>
            </p:cNvSpPr>
            <p:nvPr/>
          </p:nvSpPr>
          <p:spPr bwMode="auto">
            <a:xfrm>
              <a:off x="4022673" y="4274253"/>
              <a:ext cx="1684020" cy="12631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fontAlgn="base"/>
              <a:r>
                <a:rPr lang="en-AU" sz="1300" b="1" dirty="0">
                  <a:solidFill>
                    <a:srgbClr val="336699"/>
                  </a:solidFill>
                  <a:latin typeface="Calibri"/>
                  <a:ea typeface="Times New Roman"/>
                  <a:cs typeface="Arial"/>
                </a:rPr>
                <a:t>School assessment policy and assessment plans</a:t>
              </a:r>
            </a:p>
          </p:txBody>
        </p:sp>
      </p:grpSp>
    </p:spTree>
    <p:extLst>
      <p:ext uri="{BB962C8B-B14F-4D97-AF65-F5344CB8AC3E}">
        <p14:creationId xmlns:p14="http://schemas.microsoft.com/office/powerpoint/2010/main" val="402045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Pre-primary to Year 10: Teaching, Assessing and Reporting Policy</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5.2 Assessment</a:t>
            </a:r>
          </a:p>
          <a:p>
            <a:pPr marL="0" indent="0">
              <a:buNone/>
            </a:pPr>
            <a:endParaRPr lang="en-US" sz="1000" dirty="0" smtClean="0"/>
          </a:p>
          <a:p>
            <a:pPr marL="0" indent="0">
              <a:buNone/>
            </a:pPr>
            <a:r>
              <a:rPr lang="en-US" sz="2400" dirty="0" smtClean="0"/>
              <a:t>Schools will monitor and assess individual student achievement referring to the Principles of Teaching, Learning and Assessment detailed within the </a:t>
            </a:r>
            <a:r>
              <a:rPr lang="en-US" sz="2400" i="1" dirty="0" smtClean="0"/>
              <a:t>Outline</a:t>
            </a:r>
            <a:r>
              <a:rPr lang="en-US" sz="2400" dirty="0" smtClean="0"/>
              <a:t>.</a:t>
            </a:r>
          </a:p>
          <a:p>
            <a:pPr marL="0" indent="0">
              <a:buNone/>
            </a:pPr>
            <a:endParaRPr lang="en-US" sz="1000" dirty="0" smtClean="0"/>
          </a:p>
          <a:p>
            <a:pPr marL="0" indent="0">
              <a:buNone/>
            </a:pPr>
            <a:r>
              <a:rPr lang="en-US" sz="2400" dirty="0" smtClean="0"/>
              <a:t>Schools must provide their school community with an assessment and reporting policy that is based on the Principles of Teaching, Learning and Assessment.</a:t>
            </a:r>
          </a:p>
        </p:txBody>
      </p:sp>
    </p:spTree>
    <p:extLst>
      <p:ext uri="{BB962C8B-B14F-4D97-AF65-F5344CB8AC3E}">
        <p14:creationId xmlns:p14="http://schemas.microsoft.com/office/powerpoint/2010/main" val="368968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7741" b="7741"/>
          <a:stretch>
            <a:fillRect/>
          </a:stretch>
        </p:blipFill>
        <p:spPr>
          <a:xfrm>
            <a:off x="416496" y="1412776"/>
            <a:ext cx="8915400" cy="3945301"/>
          </a:xfrm>
          <a:prstGeom prst="rect">
            <a:avLst/>
          </a:prstGeom>
        </p:spPr>
      </p:pic>
      <p:sp>
        <p:nvSpPr>
          <p:cNvPr id="2" name="Rectangle 1"/>
          <p:cNvSpPr/>
          <p:nvPr/>
        </p:nvSpPr>
        <p:spPr>
          <a:xfrm>
            <a:off x="1064568" y="4365104"/>
            <a:ext cx="1224136" cy="28803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cxnSp>
        <p:nvCxnSpPr>
          <p:cNvPr id="7" name="Straight Arrow Connector 6"/>
          <p:cNvCxnSpPr/>
          <p:nvPr/>
        </p:nvCxnSpPr>
        <p:spPr>
          <a:xfrm flipV="1">
            <a:off x="1640632" y="4725144"/>
            <a:ext cx="0" cy="10801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208584" y="5949280"/>
            <a:ext cx="7128792" cy="461665"/>
          </a:xfrm>
          <a:prstGeom prst="rect">
            <a:avLst/>
          </a:prstGeom>
          <a:noFill/>
        </p:spPr>
        <p:txBody>
          <a:bodyPr wrap="square" rtlCol="0">
            <a:spAutoFit/>
          </a:bodyPr>
          <a:lstStyle/>
          <a:p>
            <a:r>
              <a:rPr lang="en-US" sz="2400" dirty="0" smtClean="0"/>
              <a:t>An extranet login is required to access materials.</a:t>
            </a:r>
            <a:endParaRPr lang="en-US" sz="2400" dirty="0"/>
          </a:p>
        </p:txBody>
      </p:sp>
    </p:spTree>
    <p:extLst>
      <p:ext uri="{BB962C8B-B14F-4D97-AF65-F5344CB8AC3E}">
        <p14:creationId xmlns:p14="http://schemas.microsoft.com/office/powerpoint/2010/main" val="41539688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8228"/>
            <a:ext cx="9906000" cy="4781551"/>
          </a:xfrm>
          <a:prstGeom prst="rect">
            <a:avLst/>
          </a:prstGeom>
        </p:spPr>
      </p:pic>
    </p:spTree>
    <p:extLst>
      <p:ext uri="{BB962C8B-B14F-4D97-AF65-F5344CB8AC3E}">
        <p14:creationId xmlns:p14="http://schemas.microsoft.com/office/powerpoint/2010/main" val="4221039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Ways of Assessing</a:t>
            </a:r>
            <a:endParaRPr lang="en-AU" dirty="0"/>
          </a:p>
        </p:txBody>
      </p:sp>
      <p:sp>
        <p:nvSpPr>
          <p:cNvPr id="3" name="Content Placeholder 2"/>
          <p:cNvSpPr>
            <a:spLocks noGrp="1"/>
          </p:cNvSpPr>
          <p:nvPr>
            <p:ph idx="1"/>
          </p:nvPr>
        </p:nvSpPr>
        <p:spPr/>
        <p:txBody>
          <a:bodyPr>
            <a:normAutofit/>
          </a:bodyPr>
          <a:lstStyle/>
          <a:p>
            <a:pPr marL="0" indent="0">
              <a:lnSpc>
                <a:spcPct val="115000"/>
              </a:lnSpc>
              <a:spcAft>
                <a:spcPts val="600"/>
              </a:spcAft>
              <a:buNone/>
            </a:pPr>
            <a:r>
              <a:rPr lang="en-AU" sz="2400" dirty="0"/>
              <a:t>Assessment should arise naturally out of the teaching and intended learning of the curriculum and syllabus</a:t>
            </a:r>
            <a:r>
              <a:rPr lang="en-AU" sz="2400" dirty="0" smtClean="0"/>
              <a:t>.</a:t>
            </a:r>
            <a:endParaRPr lang="en-AU" sz="2400" dirty="0" smtClean="0">
              <a:ea typeface="Calibri"/>
              <a:cs typeface="Times New Roman"/>
            </a:endParaRPr>
          </a:p>
          <a:p>
            <a:pPr marL="0" indent="0">
              <a:lnSpc>
                <a:spcPct val="115000"/>
              </a:lnSpc>
              <a:spcAft>
                <a:spcPts val="600"/>
              </a:spcAft>
              <a:buNone/>
            </a:pPr>
            <a:r>
              <a:rPr lang="en-AU" sz="2400" dirty="0" smtClean="0">
                <a:ea typeface="Calibri"/>
                <a:cs typeface="Times New Roman"/>
              </a:rPr>
              <a:t>The </a:t>
            </a:r>
            <a:r>
              <a:rPr lang="en-AU" sz="2400" b="1" dirty="0">
                <a:ea typeface="Calibri"/>
                <a:cs typeface="Times New Roman"/>
              </a:rPr>
              <a:t>Ways of assessing </a:t>
            </a:r>
            <a:r>
              <a:rPr lang="en-AU" sz="2400" dirty="0">
                <a:ea typeface="Calibri"/>
                <a:cs typeface="Times New Roman"/>
              </a:rPr>
              <a:t>complement Ways of teaching</a:t>
            </a:r>
            <a:r>
              <a:rPr lang="en-AU" sz="2400" b="1" dirty="0">
                <a:ea typeface="Calibri"/>
                <a:cs typeface="Times New Roman"/>
              </a:rPr>
              <a:t> </a:t>
            </a:r>
            <a:r>
              <a:rPr lang="en-AU" sz="2400" dirty="0">
                <a:ea typeface="Calibri"/>
                <a:cs typeface="Times New Roman"/>
              </a:rPr>
              <a:t>and aim to support teachers in developing effective assessment </a:t>
            </a:r>
            <a:r>
              <a:rPr lang="en-AU" sz="2400" dirty="0" smtClean="0">
                <a:ea typeface="Calibri"/>
                <a:cs typeface="Times New Roman"/>
              </a:rPr>
              <a:t>practice. These </a:t>
            </a:r>
            <a:r>
              <a:rPr lang="en-AU" sz="2400" dirty="0">
                <a:ea typeface="Calibri"/>
                <a:cs typeface="Times New Roman"/>
              </a:rPr>
              <a:t>complement the principles of </a:t>
            </a:r>
            <a:r>
              <a:rPr lang="en-AU" sz="2400" dirty="0" smtClean="0">
                <a:ea typeface="Calibri"/>
                <a:cs typeface="Times New Roman"/>
              </a:rPr>
              <a:t>assessment in </a:t>
            </a:r>
            <a:r>
              <a:rPr lang="en-AU" sz="2400" dirty="0">
                <a:ea typeface="Calibri"/>
                <a:cs typeface="Times New Roman"/>
              </a:rPr>
              <a:t>the </a:t>
            </a:r>
            <a:r>
              <a:rPr lang="en-AU" sz="2400" i="1" dirty="0">
                <a:ea typeface="Calibri"/>
                <a:cs typeface="Times New Roman"/>
              </a:rPr>
              <a:t>Western Australian Curriculum and Assessment </a:t>
            </a:r>
            <a:r>
              <a:rPr lang="en-AU" sz="2400" i="1" dirty="0" smtClean="0">
                <a:ea typeface="Calibri"/>
                <a:cs typeface="Times New Roman"/>
              </a:rPr>
              <a:t>Outline</a:t>
            </a:r>
            <a:r>
              <a:rPr lang="en-AU" sz="2400" dirty="0" smtClean="0">
                <a:ea typeface="Calibri"/>
                <a:cs typeface="Times New Roman"/>
              </a:rPr>
              <a:t>.</a:t>
            </a:r>
            <a:r>
              <a:rPr lang="en-AU" sz="2400" i="1" dirty="0" smtClean="0">
                <a:ea typeface="Calibri"/>
                <a:cs typeface="Times New Roman"/>
              </a:rPr>
              <a:t> </a:t>
            </a:r>
            <a:r>
              <a:rPr lang="en-AU" sz="2400" dirty="0" smtClean="0"/>
              <a:t>Assessment </a:t>
            </a:r>
            <a:r>
              <a:rPr lang="en-AU" sz="2400" dirty="0"/>
              <a:t>snapshots illustrate the assessment principles within a classroom or school context. </a:t>
            </a:r>
            <a:endParaRPr lang="en-AU" sz="2400" dirty="0" smtClean="0"/>
          </a:p>
        </p:txBody>
      </p:sp>
    </p:spTree>
    <p:extLst>
      <p:ext uri="{BB962C8B-B14F-4D97-AF65-F5344CB8AC3E}">
        <p14:creationId xmlns:p14="http://schemas.microsoft.com/office/powerpoint/2010/main" val="1874581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072680" y="1172086"/>
            <a:ext cx="6949956" cy="4777207"/>
            <a:chOff x="0" y="0"/>
            <a:chExt cx="5835015" cy="4351655"/>
          </a:xfrm>
        </p:grpSpPr>
        <p:grpSp>
          <p:nvGrpSpPr>
            <p:cNvPr id="15" name="Group 14"/>
            <p:cNvGrpSpPr/>
            <p:nvPr/>
          </p:nvGrpSpPr>
          <p:grpSpPr>
            <a:xfrm rot="14454043">
              <a:off x="741680" y="-741680"/>
              <a:ext cx="4351655" cy="5835015"/>
              <a:chOff x="0" y="0"/>
              <a:chExt cx="2108349" cy="2858687"/>
            </a:xfrm>
          </p:grpSpPr>
          <p:sp>
            <p:nvSpPr>
              <p:cNvPr id="18" name="AutoShape 123"/>
              <p:cNvSpPr>
                <a:spLocks noChangeArrowheads="1"/>
              </p:cNvSpPr>
              <p:nvPr/>
            </p:nvSpPr>
            <p:spPr bwMode="auto">
              <a:xfrm rot="7152628">
                <a:off x="710681" y="1461019"/>
                <a:ext cx="2337539" cy="45779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19" name="AutoShape 125"/>
              <p:cNvSpPr>
                <a:spLocks noChangeArrowheads="1"/>
              </p:cNvSpPr>
              <p:nvPr/>
            </p:nvSpPr>
            <p:spPr bwMode="auto">
              <a:xfrm rot="17981221">
                <a:off x="-122756" y="122756"/>
                <a:ext cx="2014533" cy="1769021"/>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20" name="Text Box 126"/>
              <p:cNvSpPr txBox="1">
                <a:spLocks noChangeArrowheads="1"/>
              </p:cNvSpPr>
              <p:nvPr/>
            </p:nvSpPr>
            <p:spPr bwMode="auto">
              <a:xfrm rot="7145957">
                <a:off x="537637" y="1291967"/>
                <a:ext cx="2079165" cy="1964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8064A2"/>
                    </a:solidFill>
                    <a:latin typeface="Calibri"/>
                    <a:ea typeface="Times New Roman"/>
                    <a:cs typeface="Arial"/>
                  </a:rPr>
                  <a:t>Develop</a:t>
                </a:r>
                <a:r>
                  <a:rPr lang="en-AU" sz="1900" b="1" dirty="0">
                    <a:solidFill>
                      <a:srgbClr val="4F81BD"/>
                    </a:solidFill>
                    <a:latin typeface="Calibri"/>
                    <a:ea typeface="Times New Roman"/>
                    <a:cs typeface="Arial"/>
                  </a:rPr>
                  <a:t> </a:t>
                </a:r>
                <a:r>
                  <a:rPr lang="en-AU" sz="1900" b="1" dirty="0">
                    <a:solidFill>
                      <a:srgbClr val="8064A2"/>
                    </a:solidFill>
                    <a:latin typeface="Calibri"/>
                    <a:ea typeface="Times New Roman"/>
                    <a:cs typeface="Arial"/>
                  </a:rPr>
                  <a:t>assessment tasks and marking keys</a:t>
                </a:r>
              </a:p>
            </p:txBody>
          </p:sp>
          <p:sp>
            <p:nvSpPr>
              <p:cNvPr id="21" name="Text Box 128"/>
              <p:cNvSpPr txBox="1">
                <a:spLocks noChangeArrowheads="1"/>
              </p:cNvSpPr>
              <p:nvPr/>
            </p:nvSpPr>
            <p:spPr bwMode="auto">
              <a:xfrm rot="7145957">
                <a:off x="446751" y="1047395"/>
                <a:ext cx="1524246" cy="2859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smtClean="0">
                    <a:solidFill>
                      <a:srgbClr val="8064A2"/>
                    </a:solidFill>
                    <a:latin typeface="Calibri"/>
                    <a:ea typeface="Times New Roman"/>
                    <a:cs typeface="Arial"/>
                  </a:rPr>
                  <a:t>Assessment support materials</a:t>
                </a:r>
                <a:endParaRPr lang="en-AU" sz="1300" b="1" dirty="0">
                  <a:solidFill>
                    <a:srgbClr val="8064A2"/>
                  </a:solidFill>
                  <a:latin typeface="Calibri"/>
                  <a:ea typeface="Times New Roman"/>
                  <a:cs typeface="Arial"/>
                </a:endParaRPr>
              </a:p>
              <a:p>
                <a:pPr algn="ctr" fontAlgn="base"/>
                <a:r>
                  <a:rPr lang="en-AU" sz="1300" b="1" dirty="0">
                    <a:solidFill>
                      <a:srgbClr val="8064A2"/>
                    </a:solidFill>
                    <a:latin typeface="Calibri"/>
                    <a:ea typeface="Times New Roman"/>
                    <a:cs typeface="Arial"/>
                  </a:rPr>
                  <a:t>Achievement Standards</a:t>
                </a:r>
              </a:p>
              <a:p>
                <a:pPr algn="ctr" fontAlgn="base"/>
                <a:r>
                  <a:rPr lang="en-AU" sz="1300" b="1" dirty="0">
                    <a:solidFill>
                      <a:srgbClr val="8064A2"/>
                    </a:solidFill>
                    <a:latin typeface="Calibri"/>
                    <a:ea typeface="Times New Roman"/>
                    <a:cs typeface="Arial"/>
                  </a:rPr>
                  <a:t>Assessment Pointers</a:t>
                </a:r>
              </a:p>
              <a:p>
                <a:pPr algn="ctr" fontAlgn="base"/>
                <a:endParaRPr lang="en-AU" sz="2000" b="1" dirty="0">
                  <a:solidFill>
                    <a:srgbClr val="4F81BD"/>
                  </a:solidFill>
                  <a:latin typeface="Calibri"/>
                  <a:ea typeface="Times New Roman"/>
                  <a:cs typeface="Arial"/>
                </a:endParaRPr>
              </a:p>
            </p:txBody>
          </p:sp>
          <p:sp>
            <p:nvSpPr>
              <p:cNvPr id="22" name="Text Box 130"/>
              <p:cNvSpPr txBox="1">
                <a:spLocks noChangeArrowheads="1"/>
              </p:cNvSpPr>
              <p:nvPr/>
            </p:nvSpPr>
            <p:spPr bwMode="auto">
              <a:xfrm rot="7181221">
                <a:off x="23138" y="589136"/>
                <a:ext cx="1208398" cy="5998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smtClean="0">
                    <a:solidFill>
                      <a:srgbClr val="8064A2"/>
                    </a:solidFill>
                    <a:latin typeface="Calibri"/>
                    <a:ea typeface="Times New Roman"/>
                    <a:cs typeface="Arial"/>
                  </a:rPr>
                  <a:t>Assessment</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tasks</a:t>
                </a:r>
                <a:r>
                  <a:rPr lang="en-AU" sz="1300" dirty="0" smtClean="0">
                    <a:solidFill>
                      <a:srgbClr val="4F81BD"/>
                    </a:solidFill>
                    <a:latin typeface="Calibri"/>
                    <a:ea typeface="Times New Roman"/>
                    <a:cs typeface="Arial"/>
                  </a:rPr>
                  <a:t> </a:t>
                </a:r>
              </a:p>
              <a:p>
                <a:pPr algn="ctr" fontAlgn="base"/>
                <a:r>
                  <a:rPr lang="en-AU" sz="1300" b="1" dirty="0" smtClean="0">
                    <a:solidFill>
                      <a:srgbClr val="8064A2"/>
                    </a:solidFill>
                    <a:latin typeface="Calibri"/>
                    <a:ea typeface="Times New Roman"/>
                    <a:cs typeface="Arial"/>
                  </a:rPr>
                  <a:t>and</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marking</a:t>
                </a:r>
                <a:r>
                  <a:rPr lang="en-AU" sz="1300" dirty="0" smtClean="0">
                    <a:solidFill>
                      <a:srgbClr val="4F81BD"/>
                    </a:solidFill>
                    <a:latin typeface="Calibri"/>
                    <a:ea typeface="Times New Roman"/>
                    <a:cs typeface="Arial"/>
                  </a:rPr>
                  <a:t> </a:t>
                </a:r>
                <a:r>
                  <a:rPr lang="en-AU" sz="1300" b="1" dirty="0" smtClean="0">
                    <a:solidFill>
                      <a:srgbClr val="8064A2"/>
                    </a:solidFill>
                    <a:latin typeface="Calibri"/>
                    <a:ea typeface="Times New Roman"/>
                    <a:cs typeface="Arial"/>
                  </a:rPr>
                  <a:t>keys</a:t>
                </a:r>
              </a:p>
              <a:p>
                <a:pPr algn="ctr" fontAlgn="base"/>
                <a:r>
                  <a:rPr lang="en-AU" sz="1400" b="1" i="1" dirty="0">
                    <a:solidFill>
                      <a:srgbClr val="4F81BD"/>
                    </a:solidFill>
                    <a:latin typeface="Calibri"/>
                    <a:ea typeface="Times New Roman"/>
                    <a:cs typeface="Arial"/>
                  </a:rPr>
                  <a:t> </a:t>
                </a:r>
                <a:endParaRPr lang="en-AU" sz="1400" dirty="0">
                  <a:latin typeface="Times New Roman"/>
                  <a:ea typeface="Times New Roman"/>
                  <a:cs typeface="Times New Roman"/>
                </a:endParaRPr>
              </a:p>
            </p:txBody>
          </p:sp>
          <p:sp>
            <p:nvSpPr>
              <p:cNvPr id="23" name="Text Box 147"/>
              <p:cNvSpPr txBox="1">
                <a:spLocks noChangeArrowheads="1"/>
              </p:cNvSpPr>
              <p:nvPr/>
            </p:nvSpPr>
            <p:spPr bwMode="auto">
              <a:xfrm rot="7145957">
                <a:off x="1530606" y="1400474"/>
                <a:ext cx="681229" cy="243837"/>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smtClean="0">
                    <a:solidFill>
                      <a:srgbClr val="000000"/>
                    </a:solidFill>
                    <a:effectLst>
                      <a:outerShdw blurRad="38100" dist="38100" dir="2700000" algn="tl">
                        <a:srgbClr val="FFFFFF"/>
                      </a:outerShdw>
                    </a:effectLst>
                    <a:latin typeface="Calibri"/>
                    <a:ea typeface="Times New Roman"/>
                    <a:cs typeface="Arial"/>
                  </a:rPr>
                  <a:t>STEP 3</a:t>
                </a:r>
                <a:endParaRPr lang="en-AU" sz="2800" dirty="0">
                  <a:latin typeface="Times New Roman"/>
                  <a:ea typeface="Times New Roman"/>
                  <a:cs typeface="Times New Roman"/>
                </a:endParaRPr>
              </a:p>
            </p:txBody>
          </p:sp>
        </p:grpSp>
        <p:sp>
          <p:nvSpPr>
            <p:cNvPr id="16" name="Text Box 145"/>
            <p:cNvSpPr txBox="1">
              <a:spLocks noChangeArrowheads="1"/>
            </p:cNvSpPr>
            <p:nvPr/>
          </p:nvSpPr>
          <p:spPr bwMode="auto">
            <a:xfrm>
              <a:off x="544106" y="1465526"/>
              <a:ext cx="3627370" cy="39357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000000"/>
                  </a:solidFill>
                  <a:ea typeface="Times New Roman"/>
                  <a:cs typeface="Arial"/>
                </a:rPr>
                <a:t>School Curriculum and Standards Authority</a:t>
              </a:r>
              <a:endParaRPr lang="en-AU" sz="1800" dirty="0">
                <a:solidFill>
                  <a:srgbClr val="000000"/>
                </a:solidFill>
                <a:latin typeface="Times New Roman"/>
                <a:ea typeface="Times New Roman"/>
                <a:cs typeface="Times New Roman"/>
              </a:endParaRPr>
            </a:p>
          </p:txBody>
        </p:sp>
        <p:sp>
          <p:nvSpPr>
            <p:cNvPr id="17" name="Text Box 145"/>
            <p:cNvSpPr txBox="1">
              <a:spLocks noChangeArrowheads="1"/>
            </p:cNvSpPr>
            <p:nvPr/>
          </p:nvSpPr>
          <p:spPr bwMode="auto">
            <a:xfrm>
              <a:off x="1080425" y="2515024"/>
              <a:ext cx="2542475" cy="5133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000000"/>
                  </a:solidFill>
                  <a:ea typeface="Times New Roman"/>
                  <a:cs typeface="Arial"/>
                </a:rPr>
                <a:t>School</a:t>
              </a:r>
              <a:endParaRPr lang="en-AU" sz="1900" dirty="0">
                <a:solidFill>
                  <a:srgbClr val="000000"/>
                </a:solidFill>
                <a:latin typeface="Times New Roman"/>
                <a:ea typeface="Times New Roman"/>
                <a:cs typeface="Times New Roman"/>
              </a:endParaRPr>
            </a:p>
            <a:p>
              <a:pPr algn="ctr" fontAlgn="base"/>
              <a:r>
                <a:rPr lang="en-AU" sz="1800" dirty="0">
                  <a:latin typeface="Calibri" pitchFamily="34" charset="0"/>
                  <a:ea typeface="Times New Roman"/>
                  <a:cs typeface="Calibri" pitchFamily="34" charset="0"/>
                </a:rPr>
                <a:t> </a:t>
              </a:r>
              <a:endParaRPr lang="en-AU" sz="1200" dirty="0">
                <a:latin typeface="Calibri" pitchFamily="34" charset="0"/>
                <a:ea typeface="Times New Roman"/>
                <a:cs typeface="Calibri" pitchFamily="34" charset="0"/>
              </a:endParaRPr>
            </a:p>
          </p:txBody>
        </p:sp>
      </p:grpSp>
    </p:spTree>
    <p:extLst>
      <p:ext uri="{BB962C8B-B14F-4D97-AF65-F5344CB8AC3E}">
        <p14:creationId xmlns:p14="http://schemas.microsoft.com/office/powerpoint/2010/main" val="120144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5"/>
            <a:ext cx="8915400" cy="864096"/>
          </a:xfrm>
        </p:spPr>
        <p:txBody>
          <a:bodyPr>
            <a:normAutofit/>
          </a:bodyPr>
          <a:lstStyle/>
          <a:p>
            <a:r>
              <a:rPr lang="en-US" dirty="0" smtClean="0"/>
              <a:t>Agenda </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4273591"/>
              </p:ext>
            </p:extLst>
          </p:nvPr>
        </p:nvGraphicFramePr>
        <p:xfrm>
          <a:off x="488504" y="1772816"/>
          <a:ext cx="8922195" cy="3602938"/>
        </p:xfrm>
        <a:graphic>
          <a:graphicData uri="http://schemas.openxmlformats.org/drawingml/2006/table">
            <a:tbl>
              <a:tblPr firstRow="1" bandRow="1">
                <a:tableStyleId>{00A15C55-8517-42AA-B614-E9B94910E393}</a:tableStyleId>
              </a:tblPr>
              <a:tblGrid>
                <a:gridCol w="2974065"/>
                <a:gridCol w="2974065"/>
                <a:gridCol w="2974065"/>
              </a:tblGrid>
              <a:tr h="381499">
                <a:tc>
                  <a:txBody>
                    <a:bodyPr/>
                    <a:lstStyle/>
                    <a:p>
                      <a:r>
                        <a:rPr lang="en-US" sz="1300" dirty="0" smtClean="0"/>
                        <a:t>Time</a:t>
                      </a:r>
                      <a:endParaRPr lang="en-US" sz="1300" dirty="0"/>
                    </a:p>
                  </a:txBody>
                  <a:tcPr/>
                </a:tc>
                <a:tc>
                  <a:txBody>
                    <a:bodyPr/>
                    <a:lstStyle/>
                    <a:p>
                      <a:r>
                        <a:rPr lang="en-US" sz="1300" dirty="0" smtClean="0"/>
                        <a:t>Session</a:t>
                      </a:r>
                      <a:endParaRPr lang="en-US" sz="1300" dirty="0"/>
                    </a:p>
                  </a:txBody>
                  <a:tcPr/>
                </a:tc>
                <a:tc>
                  <a:txBody>
                    <a:bodyPr/>
                    <a:lstStyle/>
                    <a:p>
                      <a:r>
                        <a:rPr lang="en-US" sz="1300" dirty="0" smtClean="0"/>
                        <a:t>Presenter/s</a:t>
                      </a:r>
                      <a:endParaRPr lang="en-US" sz="1300" dirty="0"/>
                    </a:p>
                  </a:txBody>
                  <a:tcPr/>
                </a:tc>
              </a:tr>
              <a:tr h="729027">
                <a:tc>
                  <a:txBody>
                    <a:bodyPr/>
                    <a:lstStyle/>
                    <a:p>
                      <a:r>
                        <a:rPr lang="en-US" sz="1300" dirty="0" smtClean="0"/>
                        <a:t>8.45</a:t>
                      </a:r>
                      <a:r>
                        <a:rPr lang="en-US" sz="1300" baseline="0" dirty="0" smtClean="0"/>
                        <a:t> – </a:t>
                      </a:r>
                      <a:r>
                        <a:rPr lang="en-US" sz="1300" dirty="0" smtClean="0"/>
                        <a:t>9.15</a:t>
                      </a:r>
                      <a:endParaRPr lang="en-US" sz="1300" dirty="0"/>
                    </a:p>
                  </a:txBody>
                  <a:tcPr/>
                </a:tc>
                <a:tc>
                  <a:txBody>
                    <a:bodyPr/>
                    <a:lstStyle/>
                    <a:p>
                      <a:r>
                        <a:rPr lang="en-US" sz="1300" dirty="0" smtClean="0"/>
                        <a:t>Teaching, Learning and Assessing</a:t>
                      </a:r>
                    </a:p>
                    <a:p>
                      <a:r>
                        <a:rPr lang="en-US" sz="1300" dirty="0" smtClean="0"/>
                        <a:t>HASS </a:t>
                      </a:r>
                    </a:p>
                    <a:p>
                      <a:r>
                        <a:rPr lang="en-US" sz="1300" dirty="0" smtClean="0"/>
                        <a:t>HPE</a:t>
                      </a:r>
                      <a:endParaRPr lang="en-US" sz="1300" dirty="0"/>
                    </a:p>
                  </a:txBody>
                  <a:tcPr/>
                </a:tc>
                <a:tc>
                  <a:txBody>
                    <a:bodyPr/>
                    <a:lstStyle/>
                    <a:p>
                      <a:endParaRPr lang="en-US" sz="1300" dirty="0" smtClean="0"/>
                    </a:p>
                    <a:p>
                      <a:r>
                        <a:rPr lang="en-US" sz="1300" dirty="0" smtClean="0"/>
                        <a:t>Mandy</a:t>
                      </a:r>
                      <a:r>
                        <a:rPr lang="en-US" sz="1300" baseline="0" dirty="0" smtClean="0"/>
                        <a:t> Hudson </a:t>
                      </a:r>
                    </a:p>
                    <a:p>
                      <a:r>
                        <a:rPr lang="en-US" sz="1300" baseline="0" dirty="0" smtClean="0"/>
                        <a:t>Adriana Douglas</a:t>
                      </a:r>
                      <a:endParaRPr lang="en-US" sz="1300" dirty="0"/>
                    </a:p>
                  </a:txBody>
                  <a:tcPr/>
                </a:tc>
              </a:tr>
              <a:tr h="381499">
                <a:tc>
                  <a:txBody>
                    <a:bodyPr/>
                    <a:lstStyle/>
                    <a:p>
                      <a:r>
                        <a:rPr lang="en-US" sz="1300" dirty="0" smtClean="0"/>
                        <a:t>9.15</a:t>
                      </a:r>
                      <a:r>
                        <a:rPr lang="en-US" sz="1300" baseline="0" dirty="0" smtClean="0"/>
                        <a:t> – 10.15</a:t>
                      </a:r>
                      <a:endParaRPr lang="en-US" sz="1300" dirty="0"/>
                    </a:p>
                  </a:txBody>
                  <a:tcPr/>
                </a:tc>
                <a:tc>
                  <a:txBody>
                    <a:bodyPr/>
                    <a:lstStyle/>
                    <a:p>
                      <a:r>
                        <a:rPr lang="en-US" sz="1300" i="1" dirty="0" smtClean="0"/>
                        <a:t>Ways</a:t>
                      </a:r>
                      <a:r>
                        <a:rPr lang="en-US" sz="1300" i="1" baseline="0" dirty="0" smtClean="0"/>
                        <a:t> of Teaching </a:t>
                      </a:r>
                      <a:r>
                        <a:rPr lang="en-US" sz="1300" baseline="0" dirty="0" smtClean="0"/>
                        <a:t>and </a:t>
                      </a:r>
                      <a:r>
                        <a:rPr lang="en-US" sz="1300" i="1" baseline="0" dirty="0" smtClean="0"/>
                        <a:t>Ways of Assessing </a:t>
                      </a:r>
                      <a:r>
                        <a:rPr lang="en-US" sz="1300" baseline="0" dirty="0" smtClean="0"/>
                        <a:t> HASS </a:t>
                      </a:r>
                    </a:p>
                    <a:p>
                      <a:r>
                        <a:rPr lang="en-US" sz="1300" baseline="0" dirty="0" smtClean="0"/>
                        <a:t>HPE</a:t>
                      </a:r>
                      <a:endParaRPr lang="en-US" sz="1300" dirty="0"/>
                    </a:p>
                  </a:txBody>
                  <a:tcPr/>
                </a:tc>
                <a:tc>
                  <a:txBody>
                    <a:bodyPr/>
                    <a:lstStyle/>
                    <a:p>
                      <a:endParaRPr lang="en-US" sz="1300" dirty="0" smtClean="0"/>
                    </a:p>
                    <a:p>
                      <a:r>
                        <a:rPr lang="en-US" sz="1300" dirty="0" smtClean="0"/>
                        <a:t>Carolyn</a:t>
                      </a:r>
                      <a:r>
                        <a:rPr lang="en-US" sz="1300" baseline="0" dirty="0" smtClean="0"/>
                        <a:t> Fleischer</a:t>
                      </a:r>
                    </a:p>
                    <a:p>
                      <a:r>
                        <a:rPr lang="en-US" sz="1300" baseline="0" dirty="0" smtClean="0"/>
                        <a:t>Dino </a:t>
                      </a:r>
                      <a:r>
                        <a:rPr lang="en-US" sz="1300" baseline="0" dirty="0" err="1" smtClean="0"/>
                        <a:t>Manalis</a:t>
                      </a:r>
                      <a:endParaRPr lang="en-US" sz="1300" dirty="0"/>
                    </a:p>
                  </a:txBody>
                  <a:tcPr/>
                </a:tc>
              </a:tr>
              <a:tr h="526453">
                <a:tc>
                  <a:txBody>
                    <a:bodyPr/>
                    <a:lstStyle/>
                    <a:p>
                      <a:r>
                        <a:rPr lang="en-US" sz="1300" dirty="0" smtClean="0"/>
                        <a:t>10.15 – 10.45 </a:t>
                      </a:r>
                      <a:endParaRPr lang="en-US" sz="1300" dirty="0"/>
                    </a:p>
                  </a:txBody>
                  <a:tcPr/>
                </a:tc>
                <a:tc>
                  <a:txBody>
                    <a:bodyPr/>
                    <a:lstStyle/>
                    <a:p>
                      <a:r>
                        <a:rPr lang="en-US" sz="1300" i="0" dirty="0" smtClean="0"/>
                        <a:t>Morning Tea</a:t>
                      </a:r>
                      <a:endParaRPr lang="en-US" sz="1300" i="0" dirty="0"/>
                    </a:p>
                  </a:txBody>
                  <a:tcPr/>
                </a:tc>
                <a:tc>
                  <a:txBody>
                    <a:bodyPr/>
                    <a:lstStyle/>
                    <a:p>
                      <a:endParaRPr lang="en-US" sz="1300" dirty="0"/>
                    </a:p>
                  </a:txBody>
                  <a:tcPr/>
                </a:tc>
              </a:tr>
              <a:tr h="381499">
                <a:tc>
                  <a:txBody>
                    <a:bodyPr/>
                    <a:lstStyle/>
                    <a:p>
                      <a:r>
                        <a:rPr lang="en-US" sz="1300" dirty="0" smtClean="0"/>
                        <a:t>10.45</a:t>
                      </a:r>
                      <a:r>
                        <a:rPr lang="en-US" sz="1300" baseline="0" dirty="0" smtClean="0"/>
                        <a:t> – </a:t>
                      </a:r>
                      <a:r>
                        <a:rPr lang="en-US" sz="1300" dirty="0" smtClean="0"/>
                        <a:t>12.00</a:t>
                      </a:r>
                      <a:endParaRPr lang="en-US" sz="1300" dirty="0"/>
                    </a:p>
                  </a:txBody>
                  <a:tcPr/>
                </a:tc>
                <a:tc>
                  <a:txBody>
                    <a:bodyPr/>
                    <a:lstStyle/>
                    <a:p>
                      <a:r>
                        <a:rPr lang="en-US" sz="1300" dirty="0" smtClean="0"/>
                        <a:t>Applying</a:t>
                      </a:r>
                      <a:r>
                        <a:rPr lang="en-US" sz="1300" baseline="0" dirty="0" smtClean="0"/>
                        <a:t> the </a:t>
                      </a:r>
                      <a:r>
                        <a:rPr lang="en-US" sz="1300" i="1" dirty="0" smtClean="0"/>
                        <a:t>Ways</a:t>
                      </a:r>
                      <a:r>
                        <a:rPr lang="en-US" sz="1300" i="1" baseline="0" dirty="0" smtClean="0"/>
                        <a:t> of Teaching </a:t>
                      </a:r>
                      <a:r>
                        <a:rPr lang="en-US" sz="1300" baseline="0" dirty="0" smtClean="0"/>
                        <a:t>and </a:t>
                      </a:r>
                      <a:r>
                        <a:rPr lang="en-US" sz="1300" i="1" baseline="0" dirty="0" smtClean="0"/>
                        <a:t>Ways of Assessing </a:t>
                      </a:r>
                      <a:r>
                        <a:rPr lang="en-US" sz="1300" i="0" baseline="0" dirty="0" smtClean="0"/>
                        <a:t>to develop assessment tasks, marking keys and/or teaching and learning outlines</a:t>
                      </a:r>
                      <a:endParaRPr lang="en-US" sz="1300" i="1" baseline="0" dirty="0" smtClean="0"/>
                    </a:p>
                    <a:p>
                      <a:r>
                        <a:rPr lang="en-US" sz="1300" i="0" baseline="0" dirty="0" smtClean="0"/>
                        <a:t>HASS</a:t>
                      </a:r>
                    </a:p>
                    <a:p>
                      <a:r>
                        <a:rPr lang="en-US" sz="1300" i="0" baseline="0" dirty="0" smtClean="0"/>
                        <a:t>HPE</a:t>
                      </a:r>
                      <a:endParaRPr lang="en-US" sz="1300" i="0" dirty="0"/>
                    </a:p>
                  </a:txBody>
                  <a:tcPr/>
                </a:tc>
                <a:tc>
                  <a:txBody>
                    <a:bodyPr/>
                    <a:lstStyle/>
                    <a:p>
                      <a:endParaRPr lang="en-US" sz="1300" dirty="0" smtClean="0"/>
                    </a:p>
                    <a:p>
                      <a:endParaRPr lang="en-US" sz="1300" dirty="0" smtClean="0"/>
                    </a:p>
                    <a:p>
                      <a:r>
                        <a:rPr lang="en-US" sz="1300" dirty="0" smtClean="0"/>
                        <a:t>Carolyn Fleischer</a:t>
                      </a:r>
                    </a:p>
                    <a:p>
                      <a:r>
                        <a:rPr lang="en-US" sz="1300" dirty="0" smtClean="0"/>
                        <a:t>Dino</a:t>
                      </a:r>
                      <a:r>
                        <a:rPr lang="en-US" sz="1300" baseline="0" dirty="0" smtClean="0"/>
                        <a:t> </a:t>
                      </a:r>
                      <a:r>
                        <a:rPr lang="en-US" sz="1300" baseline="0" dirty="0" err="1" smtClean="0"/>
                        <a:t>Manalis</a:t>
                      </a:r>
                      <a:endParaRPr lang="en-US" sz="1300" dirty="0"/>
                    </a:p>
                  </a:txBody>
                  <a:tcPr/>
                </a:tc>
              </a:tr>
            </a:tbl>
          </a:graphicData>
        </a:graphic>
      </p:graphicFrame>
    </p:spTree>
    <p:extLst>
      <p:ext uri="{BB962C8B-B14F-4D97-AF65-F5344CB8AC3E}">
        <p14:creationId xmlns:p14="http://schemas.microsoft.com/office/powerpoint/2010/main" val="3477124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4"/>
            <a:ext cx="8915400" cy="1143000"/>
          </a:xfrm>
        </p:spPr>
        <p:txBody>
          <a:bodyPr>
            <a:normAutofit/>
          </a:bodyPr>
          <a:lstStyle/>
          <a:p>
            <a:r>
              <a:rPr lang="en-AU" dirty="0"/>
              <a:t>Assessment tasks</a:t>
            </a:r>
          </a:p>
        </p:txBody>
      </p:sp>
      <p:sp>
        <p:nvSpPr>
          <p:cNvPr id="3" name="Content Placeholder 2"/>
          <p:cNvSpPr>
            <a:spLocks noGrp="1"/>
          </p:cNvSpPr>
          <p:nvPr>
            <p:ph idx="1"/>
          </p:nvPr>
        </p:nvSpPr>
        <p:spPr>
          <a:xfrm>
            <a:off x="848544" y="1772816"/>
            <a:ext cx="8352928" cy="4608512"/>
          </a:xfrm>
        </p:spPr>
        <p:txBody>
          <a:bodyPr>
            <a:normAutofit/>
          </a:bodyPr>
          <a:lstStyle/>
          <a:p>
            <a:pPr marL="0" indent="0">
              <a:buNone/>
            </a:pPr>
            <a:r>
              <a:rPr lang="en-AU" sz="2400" dirty="0" smtClean="0"/>
              <a:t>‘Schools will develop and administer assessments in relation to the content of the Pre-primary to Year 10 Western Australian Curriculum.’ </a:t>
            </a:r>
          </a:p>
          <a:p>
            <a:pPr marL="0" indent="0">
              <a:buNone/>
            </a:pPr>
            <a:r>
              <a:rPr lang="en-US" sz="1600" dirty="0" smtClean="0"/>
              <a:t>5.2, Assessment, </a:t>
            </a:r>
            <a:r>
              <a:rPr lang="en-US" sz="1600" i="1" dirty="0" smtClean="0"/>
              <a:t>Policy </a:t>
            </a:r>
            <a:r>
              <a:rPr lang="en-US" sz="1600" i="1" dirty="0"/>
              <a:t>Standards for Pre-primary to Year 10: Teaching, Assessing and Reporting</a:t>
            </a:r>
            <a:endParaRPr lang="en-US" sz="1600" dirty="0"/>
          </a:p>
          <a:p>
            <a:pPr marL="0" indent="0">
              <a:buNone/>
            </a:pPr>
            <a:endParaRPr lang="en-AU" sz="1000" dirty="0"/>
          </a:p>
          <a:p>
            <a:pPr marL="0" indent="0">
              <a:buNone/>
            </a:pPr>
            <a:r>
              <a:rPr lang="en-AU" sz="2400" dirty="0" smtClean="0"/>
              <a:t>Assessment </a:t>
            </a:r>
            <a:r>
              <a:rPr lang="en-AU" sz="2400" dirty="0"/>
              <a:t>tasks provide:</a:t>
            </a:r>
          </a:p>
          <a:p>
            <a:pPr marL="342588" indent="-342588" defTabSz="913569" fontAlgn="base">
              <a:spcAft>
                <a:spcPct val="0"/>
              </a:spcAft>
              <a:buFontTx/>
              <a:buChar char="•"/>
              <a:defRPr/>
            </a:pPr>
            <a:r>
              <a:rPr lang="en-AU" sz="2400" kern="0" dirty="0">
                <a:solidFill>
                  <a:srgbClr val="000000"/>
                </a:solidFill>
              </a:rPr>
              <a:t>a comprehensive sampling of the syllabus content</a:t>
            </a:r>
          </a:p>
          <a:p>
            <a:pPr marL="342588" indent="-342588" defTabSz="913569" fontAlgn="base">
              <a:spcAft>
                <a:spcPct val="0"/>
              </a:spcAft>
              <a:buFontTx/>
              <a:buChar char="•"/>
              <a:defRPr/>
            </a:pPr>
            <a:r>
              <a:rPr lang="en-AU" sz="2400" kern="0" dirty="0">
                <a:solidFill>
                  <a:srgbClr val="000000"/>
                </a:solidFill>
              </a:rPr>
              <a:t>clear instructions on what is to be done, the conduct and completion of the task</a:t>
            </a:r>
          </a:p>
          <a:p>
            <a:pPr marL="342588" indent="-342588" defTabSz="913569" fontAlgn="base">
              <a:spcAft>
                <a:spcPct val="0"/>
              </a:spcAft>
              <a:buFontTx/>
              <a:buChar char="•"/>
              <a:defRPr/>
            </a:pPr>
            <a:r>
              <a:rPr lang="en-AU" sz="2400" kern="0" dirty="0">
                <a:solidFill>
                  <a:srgbClr val="000000"/>
                </a:solidFill>
              </a:rPr>
              <a:t>opportunities for </a:t>
            </a:r>
            <a:r>
              <a:rPr lang="en-AU" sz="2400" kern="0" dirty="0" smtClean="0">
                <a:solidFill>
                  <a:srgbClr val="000000"/>
                </a:solidFill>
              </a:rPr>
              <a:t>the full </a:t>
            </a:r>
            <a:r>
              <a:rPr lang="en-AU" sz="2400" kern="0" dirty="0">
                <a:solidFill>
                  <a:srgbClr val="000000"/>
                </a:solidFill>
              </a:rPr>
              <a:t>range of student </a:t>
            </a:r>
            <a:r>
              <a:rPr lang="en-AU" sz="2400" kern="0" dirty="0" smtClean="0">
                <a:solidFill>
                  <a:srgbClr val="000000"/>
                </a:solidFill>
              </a:rPr>
              <a:t>achievement.</a:t>
            </a:r>
            <a:endParaRPr lang="en-AU" sz="2400" kern="0" dirty="0">
              <a:solidFill>
                <a:srgbClr val="000000"/>
              </a:solidFill>
            </a:endParaRPr>
          </a:p>
          <a:p>
            <a:pPr marL="0" indent="0">
              <a:buNone/>
            </a:pPr>
            <a:endParaRPr lang="en-AU" sz="3200" dirty="0"/>
          </a:p>
        </p:txBody>
      </p:sp>
    </p:spTree>
    <p:extLst>
      <p:ext uri="{BB962C8B-B14F-4D97-AF65-F5344CB8AC3E}">
        <p14:creationId xmlns:p14="http://schemas.microsoft.com/office/powerpoint/2010/main" val="957769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35903" y="844562"/>
            <a:ext cx="8637587" cy="90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685176">
              <a:defRPr/>
            </a:pPr>
            <a:r>
              <a:rPr lang="en-US" sz="3300" dirty="0" smtClean="0">
                <a:solidFill>
                  <a:schemeClr val="tx1"/>
                </a:solidFill>
              </a:rPr>
              <a:t>Marking keys</a:t>
            </a:r>
            <a:endParaRPr lang="en-US" sz="3300" dirty="0">
              <a:solidFill>
                <a:schemeClr val="tx1"/>
              </a:solidFill>
            </a:endParaRPr>
          </a:p>
        </p:txBody>
      </p:sp>
      <p:sp>
        <p:nvSpPr>
          <p:cNvPr id="5" name="Rectangle 3"/>
          <p:cNvSpPr txBox="1">
            <a:spLocks noChangeArrowheads="1"/>
          </p:cNvSpPr>
          <p:nvPr/>
        </p:nvSpPr>
        <p:spPr bwMode="auto">
          <a:xfrm>
            <a:off x="920552" y="1844824"/>
            <a:ext cx="8352928" cy="3960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defTabSz="913569">
              <a:buNone/>
              <a:defRPr/>
            </a:pPr>
            <a:r>
              <a:rPr lang="en-US" kern="0" dirty="0" smtClean="0">
                <a:solidFill>
                  <a:srgbClr val="000000"/>
                </a:solidFill>
              </a:rPr>
              <a:t>Develop </a:t>
            </a:r>
            <a:r>
              <a:rPr lang="en-US" kern="0" dirty="0">
                <a:solidFill>
                  <a:srgbClr val="000000"/>
                </a:solidFill>
              </a:rPr>
              <a:t>the marking </a:t>
            </a:r>
            <a:r>
              <a:rPr lang="en-US" kern="0" dirty="0" smtClean="0">
                <a:solidFill>
                  <a:srgbClr val="000000"/>
                </a:solidFill>
              </a:rPr>
              <a:t>key:</a:t>
            </a:r>
          </a:p>
          <a:p>
            <a:pPr defTabSz="913569">
              <a:buFont typeface="Arial"/>
              <a:buChar char="•"/>
              <a:defRPr/>
            </a:pPr>
            <a:r>
              <a:rPr lang="en-US" kern="0" dirty="0" smtClean="0">
                <a:solidFill>
                  <a:srgbClr val="000000"/>
                </a:solidFill>
              </a:rPr>
              <a:t>with </a:t>
            </a:r>
            <a:r>
              <a:rPr lang="en-US" kern="0" dirty="0">
                <a:solidFill>
                  <a:srgbClr val="000000"/>
                </a:solidFill>
              </a:rPr>
              <a:t>the assessment </a:t>
            </a:r>
            <a:r>
              <a:rPr lang="en-US" kern="0" dirty="0" smtClean="0">
                <a:solidFill>
                  <a:srgbClr val="000000"/>
                </a:solidFill>
              </a:rPr>
              <a:t>task</a:t>
            </a:r>
          </a:p>
          <a:p>
            <a:pPr defTabSz="913569">
              <a:buFont typeface="Arial"/>
              <a:buChar char="•"/>
              <a:defRPr/>
            </a:pPr>
            <a:r>
              <a:rPr lang="en-AU" kern="0" dirty="0" smtClean="0">
                <a:solidFill>
                  <a:srgbClr val="000000"/>
                </a:solidFill>
              </a:rPr>
              <a:t>to </a:t>
            </a:r>
            <a:r>
              <a:rPr lang="en-AU" kern="0" dirty="0">
                <a:solidFill>
                  <a:srgbClr val="000000"/>
                </a:solidFill>
              </a:rPr>
              <a:t>provide feedback to </a:t>
            </a:r>
            <a:r>
              <a:rPr lang="en-AU" kern="0" dirty="0" smtClean="0">
                <a:solidFill>
                  <a:srgbClr val="000000"/>
                </a:solidFill>
              </a:rPr>
              <a:t>students</a:t>
            </a:r>
          </a:p>
          <a:p>
            <a:pPr defTabSz="913569">
              <a:buFont typeface="Arial"/>
              <a:buChar char="•"/>
              <a:defRPr/>
            </a:pPr>
            <a:r>
              <a:rPr lang="en-AU" kern="0" dirty="0" smtClean="0">
                <a:solidFill>
                  <a:srgbClr val="000000"/>
                </a:solidFill>
              </a:rPr>
              <a:t> </a:t>
            </a:r>
            <a:r>
              <a:rPr lang="en-US" kern="0" dirty="0" smtClean="0">
                <a:solidFill>
                  <a:srgbClr val="000000"/>
                </a:solidFill>
              </a:rPr>
              <a:t>to </a:t>
            </a:r>
            <a:r>
              <a:rPr lang="en-US" kern="0" dirty="0">
                <a:solidFill>
                  <a:srgbClr val="000000"/>
                </a:solidFill>
              </a:rPr>
              <a:t>ensure the fair and valid ranking of student achievement/</a:t>
            </a:r>
            <a:r>
              <a:rPr lang="en-US" kern="0" dirty="0" smtClean="0">
                <a:solidFill>
                  <a:srgbClr val="000000"/>
                </a:solidFill>
              </a:rPr>
              <a:t>performance.</a:t>
            </a:r>
          </a:p>
          <a:p>
            <a:pPr marL="0" indent="0" defTabSz="913569">
              <a:buNone/>
              <a:defRPr/>
            </a:pPr>
            <a:r>
              <a:rPr lang="en-AU" dirty="0" smtClean="0"/>
              <a:t>It is important </a:t>
            </a:r>
            <a:r>
              <a:rPr lang="en-AU" dirty="0"/>
              <a:t>the judgements of student achievement are reliable. </a:t>
            </a:r>
            <a:r>
              <a:rPr lang="en-AU" dirty="0" smtClean="0"/>
              <a:t>A marking key helps to ensure a consistent interpretation of the criteria that guide the awarding of marks.</a:t>
            </a:r>
            <a:endParaRPr lang="en-US" kern="0" dirty="0">
              <a:solidFill>
                <a:srgbClr val="000000"/>
              </a:solidFill>
            </a:endParaRPr>
          </a:p>
        </p:txBody>
      </p:sp>
    </p:spTree>
    <p:extLst>
      <p:ext uri="{BB962C8B-B14F-4D97-AF65-F5344CB8AC3E}">
        <p14:creationId xmlns:p14="http://schemas.microsoft.com/office/powerpoint/2010/main" val="3632969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32723"/>
            <a:ext cx="8915400" cy="696077"/>
          </a:xfrm>
        </p:spPr>
        <p:txBody>
          <a:bodyPr>
            <a:normAutofit/>
          </a:bodyPr>
          <a:lstStyle/>
          <a:p>
            <a:pPr fontAlgn="base">
              <a:spcAft>
                <a:spcPct val="0"/>
              </a:spcAft>
              <a:defRPr/>
            </a:pPr>
            <a:r>
              <a:rPr lang="en-AU" dirty="0"/>
              <a:t>Achievement Standards</a:t>
            </a:r>
          </a:p>
        </p:txBody>
      </p:sp>
      <p:sp>
        <p:nvSpPr>
          <p:cNvPr id="3" name="Content Placeholder 2"/>
          <p:cNvSpPr>
            <a:spLocks noGrp="1"/>
          </p:cNvSpPr>
          <p:nvPr>
            <p:ph sz="half" idx="1"/>
          </p:nvPr>
        </p:nvSpPr>
        <p:spPr>
          <a:xfrm>
            <a:off x="128464" y="1600205"/>
            <a:ext cx="5256584" cy="4925139"/>
          </a:xfrm>
        </p:spPr>
        <p:txBody>
          <a:bodyPr>
            <a:normAutofit/>
          </a:bodyPr>
          <a:lstStyle/>
          <a:p>
            <a:pPr marL="0" indent="0">
              <a:buNone/>
            </a:pPr>
            <a:endParaRPr lang="en-AU" sz="2000" dirty="0" smtClean="0"/>
          </a:p>
          <a:p>
            <a:pPr marL="0" indent="0">
              <a:buNone/>
            </a:pPr>
            <a:r>
              <a:rPr lang="en-AU" sz="2000" dirty="0" smtClean="0"/>
              <a:t>The </a:t>
            </a:r>
            <a:r>
              <a:rPr lang="en-AU" sz="2000" dirty="0"/>
              <a:t>achievement standard describes an expected level that the majority of students are achieving or working towards by the end of a given year of schooling. Some students will have progressed beyond the achievement standard; others will need additional support. </a:t>
            </a:r>
            <a:endParaRPr lang="en-AU" sz="2000" dirty="0" smtClean="0"/>
          </a:p>
          <a:p>
            <a:pPr marL="0" indent="0">
              <a:buNone/>
            </a:pPr>
            <a:endParaRPr lang="en-AU" sz="2000" dirty="0"/>
          </a:p>
          <a:p>
            <a:pPr marL="0" indent="0">
              <a:buNone/>
            </a:pPr>
            <a:r>
              <a:rPr lang="en-AU" sz="2000" dirty="0" smtClean="0"/>
              <a:t>The Assessment Pointers provide teachers with the observable qualities of student performance at standard (C), above the standard (A or B) and below the standard (D). The pointers are supported by annotated student work samples.</a:t>
            </a:r>
            <a:endParaRPr lang="en-AU" sz="2000" dirty="0"/>
          </a:p>
          <a:p>
            <a:endParaRPr lang="en-AU" dirty="0"/>
          </a:p>
        </p:txBody>
      </p:sp>
      <p:pic>
        <p:nvPicPr>
          <p:cNvPr id="6" name="Content Placeholder 5"/>
          <p:cNvPicPr>
            <a:picLocks noGrp="1" noChangeAspect="1"/>
          </p:cNvPicPr>
          <p:nvPr>
            <p:ph sz="half" idx="2"/>
          </p:nvPr>
        </p:nvPicPr>
        <p:blipFill>
          <a:blip r:embed="rId3"/>
          <a:srcRect t="-43944" b="-43944"/>
          <a:stretch>
            <a:fillRect/>
          </a:stretch>
        </p:blipFill>
        <p:spPr>
          <a:xfrm>
            <a:off x="5294040" y="1196752"/>
            <a:ext cx="4608512" cy="5328591"/>
          </a:xfrm>
          <a:prstGeom prst="rect">
            <a:avLst/>
          </a:prstGeom>
        </p:spPr>
      </p:pic>
    </p:spTree>
    <p:extLst>
      <p:ext uri="{BB962C8B-B14F-4D97-AF65-F5344CB8AC3E}">
        <p14:creationId xmlns:p14="http://schemas.microsoft.com/office/powerpoint/2010/main" val="3348269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10800000">
            <a:off x="2136908" y="1259927"/>
            <a:ext cx="5912440" cy="4905377"/>
            <a:chOff x="0" y="0"/>
            <a:chExt cx="2337539" cy="2286597"/>
          </a:xfrm>
        </p:grpSpPr>
        <p:sp>
          <p:nvSpPr>
            <p:cNvPr id="5" name="AutoShape 148"/>
            <p:cNvSpPr>
              <a:spLocks noChangeArrowheads="1"/>
            </p:cNvSpPr>
            <p:nvPr/>
          </p:nvSpPr>
          <p:spPr bwMode="auto">
            <a:xfrm rot="10797526">
              <a:off x="0" y="1828800"/>
              <a:ext cx="2337539" cy="45779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6" name="AutoShape 149"/>
            <p:cNvSpPr>
              <a:spLocks noChangeArrowheads="1"/>
            </p:cNvSpPr>
            <p:nvPr/>
          </p:nvSpPr>
          <p:spPr bwMode="auto">
            <a:xfrm rot="21597525">
              <a:off x="266700" y="0"/>
              <a:ext cx="2014533" cy="1769021"/>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7" name="Text Box 150"/>
            <p:cNvSpPr txBox="1">
              <a:spLocks noChangeArrowheads="1"/>
            </p:cNvSpPr>
            <p:nvPr/>
          </p:nvSpPr>
          <p:spPr bwMode="auto">
            <a:xfrm rot="10797526">
              <a:off x="361950" y="1562100"/>
              <a:ext cx="1821166" cy="2148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900" b="1" dirty="0">
                  <a:solidFill>
                    <a:srgbClr val="FFFFFF"/>
                  </a:solidFill>
                  <a:ea typeface="Times New Roman"/>
                  <a:cs typeface="Arial"/>
                </a:rPr>
                <a:t>Administer and mark assessment tasks</a:t>
              </a:r>
              <a:endParaRPr lang="en-AU" sz="1900" dirty="0">
                <a:solidFill>
                  <a:srgbClr val="000000"/>
                </a:solidFill>
                <a:latin typeface="Times New Roman"/>
                <a:ea typeface="Times New Roman"/>
                <a:cs typeface="Times New Roman"/>
              </a:endParaRPr>
            </a:p>
          </p:txBody>
        </p:sp>
        <p:sp>
          <p:nvSpPr>
            <p:cNvPr id="8" name="Text Box 151"/>
            <p:cNvSpPr txBox="1">
              <a:spLocks noChangeArrowheads="1"/>
            </p:cNvSpPr>
            <p:nvPr/>
          </p:nvSpPr>
          <p:spPr bwMode="auto">
            <a:xfrm rot="10797526">
              <a:off x="341700" y="1344687"/>
              <a:ext cx="1877767" cy="23291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000000"/>
                  </a:solidFill>
                  <a:ea typeface="Times New Roman"/>
                  <a:cs typeface="Arial"/>
                </a:rPr>
                <a:t>School Curriculum and Standards Authority</a:t>
              </a:r>
              <a:endParaRPr lang="en-AU" sz="1800" dirty="0">
                <a:solidFill>
                  <a:srgbClr val="000000"/>
                </a:solidFill>
                <a:latin typeface="Times New Roman"/>
                <a:ea typeface="Times New Roman"/>
                <a:cs typeface="Times New Roman"/>
              </a:endParaRPr>
            </a:p>
          </p:txBody>
        </p:sp>
        <p:sp>
          <p:nvSpPr>
            <p:cNvPr id="9" name="Text Box 152"/>
            <p:cNvSpPr txBox="1">
              <a:spLocks noChangeArrowheads="1"/>
            </p:cNvSpPr>
            <p:nvPr/>
          </p:nvSpPr>
          <p:spPr bwMode="auto">
            <a:xfrm rot="10797526">
              <a:off x="552441" y="990600"/>
              <a:ext cx="1451183" cy="3856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200" b="1" dirty="0">
                  <a:solidFill>
                    <a:schemeClr val="bg1"/>
                  </a:solidFill>
                  <a:ea typeface="Times New Roman"/>
                  <a:cs typeface="Arial"/>
                </a:rPr>
                <a:t> </a:t>
              </a:r>
              <a:r>
                <a:rPr lang="en-AU" sz="1300" b="1" dirty="0">
                  <a:solidFill>
                    <a:schemeClr val="bg1"/>
                  </a:solidFill>
                  <a:ea typeface="Times New Roman"/>
                  <a:cs typeface="Arial"/>
                </a:rPr>
                <a:t>Principles of Teaching,</a:t>
              </a:r>
            </a:p>
            <a:p>
              <a:pPr algn="ctr" defTabSz="913569" fontAlgn="base">
                <a:spcBef>
                  <a:spcPct val="0"/>
                </a:spcBef>
              </a:pPr>
              <a:r>
                <a:rPr lang="en-AU" sz="1300" b="1" dirty="0">
                  <a:solidFill>
                    <a:schemeClr val="bg1"/>
                  </a:solidFill>
                  <a:ea typeface="Times New Roman"/>
                  <a:cs typeface="Arial"/>
                </a:rPr>
                <a:t> Learning and </a:t>
              </a:r>
              <a:r>
                <a:rPr lang="en-AU" sz="1300" b="1" dirty="0" smtClean="0">
                  <a:solidFill>
                    <a:schemeClr val="bg1"/>
                  </a:solidFill>
                  <a:ea typeface="Times New Roman"/>
                  <a:cs typeface="Arial"/>
                </a:rPr>
                <a:t>Assessment</a:t>
              </a:r>
            </a:p>
            <a:p>
              <a:pPr algn="ctr" defTabSz="913569" fontAlgn="base">
                <a:spcBef>
                  <a:spcPct val="0"/>
                </a:spcBef>
              </a:pPr>
              <a:r>
                <a:rPr lang="en-AU" sz="1300" b="1" dirty="0" smtClean="0">
                  <a:solidFill>
                    <a:schemeClr val="bg1"/>
                  </a:solidFill>
                  <a:ea typeface="Times New Roman"/>
                  <a:cs typeface="Arial"/>
                </a:rPr>
                <a:t>Assessment Snapshots</a:t>
              </a:r>
              <a:endParaRPr lang="en-AU" sz="1300" b="1" dirty="0">
                <a:solidFill>
                  <a:schemeClr val="bg1"/>
                </a:solidFill>
                <a:ea typeface="Times New Roman"/>
                <a:cs typeface="Arial"/>
              </a:endParaRPr>
            </a:p>
            <a:p>
              <a:pPr algn="ctr" defTabSz="913569" fontAlgn="base">
                <a:spcBef>
                  <a:spcPct val="0"/>
                </a:spcBef>
              </a:pPr>
              <a:endParaRPr lang="en-AU" sz="2000" dirty="0">
                <a:solidFill>
                  <a:srgbClr val="000000"/>
                </a:solidFill>
                <a:latin typeface="Times New Roman"/>
                <a:ea typeface="Times New Roman"/>
                <a:cs typeface="Times New Roman"/>
              </a:endParaRPr>
            </a:p>
          </p:txBody>
        </p:sp>
        <p:sp>
          <p:nvSpPr>
            <p:cNvPr id="10" name="Text Box 153"/>
            <p:cNvSpPr txBox="1">
              <a:spLocks noChangeArrowheads="1"/>
            </p:cNvSpPr>
            <p:nvPr/>
          </p:nvSpPr>
          <p:spPr bwMode="auto">
            <a:xfrm rot="10797526">
              <a:off x="1019240" y="883558"/>
              <a:ext cx="510536" cy="1234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ea typeface="Times New Roman"/>
                  <a:cs typeface="Arial"/>
                </a:rPr>
                <a:t>School</a:t>
              </a:r>
              <a:endParaRPr lang="en-AU" sz="1800" dirty="0">
                <a:latin typeface="Times New Roman"/>
                <a:ea typeface="Times New Roman"/>
                <a:cs typeface="Times New Roman"/>
              </a:endParaRPr>
            </a:p>
          </p:txBody>
        </p:sp>
        <p:sp>
          <p:nvSpPr>
            <p:cNvPr id="11" name="Text Box 154"/>
            <p:cNvSpPr txBox="1">
              <a:spLocks noChangeArrowheads="1"/>
            </p:cNvSpPr>
            <p:nvPr/>
          </p:nvSpPr>
          <p:spPr bwMode="auto">
            <a:xfrm rot="10797526">
              <a:off x="821143" y="213240"/>
              <a:ext cx="915474" cy="59234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chemeClr val="bg1"/>
                  </a:solidFill>
                  <a:ea typeface="Times New Roman"/>
                  <a:cs typeface="Calibri" pitchFamily="34" charset="0"/>
                </a:rPr>
                <a:t>Common </a:t>
              </a:r>
              <a:endParaRPr lang="en-AU" sz="1300" dirty="0">
                <a:solidFill>
                  <a:schemeClr val="bg1"/>
                </a:solidFill>
                <a:ea typeface="Times New Roman"/>
                <a:cs typeface="Calibri" pitchFamily="34" charset="0"/>
              </a:endParaRPr>
            </a:p>
            <a:p>
              <a:pPr algn="ctr" defTabSz="913569" fontAlgn="base">
                <a:spcBef>
                  <a:spcPct val="0"/>
                </a:spcBef>
              </a:pPr>
              <a:r>
                <a:rPr lang="en-AU" sz="1300" b="1" dirty="0">
                  <a:solidFill>
                    <a:schemeClr val="bg1"/>
                  </a:solidFill>
                  <a:ea typeface="Times New Roman"/>
                  <a:cs typeface="Calibri" pitchFamily="34" charset="0"/>
                </a:rPr>
                <a:t>u</a:t>
              </a:r>
              <a:r>
                <a:rPr lang="en-AU" sz="1300" b="1" dirty="0" smtClean="0">
                  <a:solidFill>
                    <a:schemeClr val="bg1"/>
                  </a:solidFill>
                  <a:ea typeface="Times New Roman"/>
                  <a:cs typeface="Calibri" pitchFamily="34" charset="0"/>
                </a:rPr>
                <a:t>nderstandings </a:t>
              </a:r>
            </a:p>
            <a:p>
              <a:pPr algn="ctr" defTabSz="913569" fontAlgn="base">
                <a:spcBef>
                  <a:spcPct val="0"/>
                </a:spcBef>
              </a:pPr>
              <a:r>
                <a:rPr lang="en-AU" sz="1300" b="1" dirty="0" smtClean="0">
                  <a:solidFill>
                    <a:schemeClr val="bg1"/>
                  </a:solidFill>
                  <a:ea typeface="Times New Roman"/>
                  <a:cs typeface="Calibri" pitchFamily="34" charset="0"/>
                </a:rPr>
                <a:t>Reflect on teaching </a:t>
              </a:r>
            </a:p>
            <a:p>
              <a:pPr algn="ctr" defTabSz="913569" fontAlgn="base">
                <a:spcBef>
                  <a:spcPct val="0"/>
                </a:spcBef>
              </a:pPr>
              <a:r>
                <a:rPr lang="en-AU" sz="1300" b="1" dirty="0" smtClean="0">
                  <a:solidFill>
                    <a:schemeClr val="bg1"/>
                  </a:solidFill>
                  <a:ea typeface="Times New Roman"/>
                  <a:cs typeface="Calibri" pitchFamily="34" charset="0"/>
                </a:rPr>
                <a:t>practice</a:t>
              </a:r>
              <a:endParaRPr lang="en-AU" sz="1300" dirty="0">
                <a:solidFill>
                  <a:schemeClr val="bg1"/>
                </a:solidFill>
                <a:ea typeface="Times New Roman"/>
                <a:cs typeface="Calibri" pitchFamily="34" charset="0"/>
              </a:endParaRPr>
            </a:p>
            <a:p>
              <a:pPr algn="ctr" defTabSz="913569" fontAlgn="base">
                <a:spcBef>
                  <a:spcPct val="0"/>
                </a:spcBef>
              </a:pPr>
              <a:r>
                <a:rPr lang="en-AU" sz="1600" dirty="0">
                  <a:solidFill>
                    <a:srgbClr val="000000"/>
                  </a:solidFill>
                  <a:latin typeface="Times New Roman"/>
                  <a:ea typeface="Times New Roman"/>
                  <a:cs typeface="Times New Roman"/>
                </a:rPr>
                <a:t> </a:t>
              </a:r>
              <a:endParaRPr lang="en-AU" sz="1200" b="1" dirty="0">
                <a:solidFill>
                  <a:schemeClr val="bg1"/>
                </a:solidFill>
                <a:ea typeface="Times New Roman"/>
                <a:cs typeface="Calibri" pitchFamily="34" charset="0"/>
              </a:endParaRPr>
            </a:p>
          </p:txBody>
        </p:sp>
        <p:sp>
          <p:nvSpPr>
            <p:cNvPr id="12" name="Text Box 171"/>
            <p:cNvSpPr txBox="1">
              <a:spLocks noChangeArrowheads="1"/>
            </p:cNvSpPr>
            <p:nvPr/>
          </p:nvSpPr>
          <p:spPr bwMode="auto">
            <a:xfrm rot="10797526">
              <a:off x="967957" y="1870582"/>
              <a:ext cx="654788" cy="243837"/>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2800" dirty="0">
                  <a:solidFill>
                    <a:srgbClr val="000000"/>
                  </a:solidFill>
                  <a:effectLst>
                    <a:outerShdw blurRad="38100" dist="38100" dir="2700000" algn="tl">
                      <a:srgbClr val="FFFFFF"/>
                    </a:outerShdw>
                  </a:effectLst>
                  <a:ea typeface="Times New Roman"/>
                  <a:cs typeface="Arial"/>
                </a:rPr>
                <a:t>STEP 4</a:t>
              </a:r>
              <a:endParaRPr lang="en-AU" sz="2800" dirty="0">
                <a:solidFill>
                  <a:srgbClr val="000000"/>
                </a:solidFill>
                <a:latin typeface="Times New Roman"/>
                <a:ea typeface="Times New Roman"/>
                <a:cs typeface="Times New Roman"/>
              </a:endParaRPr>
            </a:p>
          </p:txBody>
        </p:sp>
      </p:grpSp>
    </p:spTree>
    <p:extLst>
      <p:ext uri="{BB962C8B-B14F-4D97-AF65-F5344CB8AC3E}">
        <p14:creationId xmlns:p14="http://schemas.microsoft.com/office/powerpoint/2010/main" val="2244163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04749" y="836727"/>
            <a:ext cx="8637587" cy="900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913569">
              <a:defRPr/>
            </a:pPr>
            <a:r>
              <a:rPr lang="en-US" sz="3300" kern="0" dirty="0">
                <a:solidFill>
                  <a:schemeClr val="tx1"/>
                </a:solidFill>
              </a:rPr>
              <a:t>Marking assessment tasks</a:t>
            </a:r>
          </a:p>
        </p:txBody>
      </p:sp>
      <p:sp>
        <p:nvSpPr>
          <p:cNvPr id="5" name="Rectangle 3"/>
          <p:cNvSpPr txBox="1">
            <a:spLocks noChangeArrowheads="1"/>
          </p:cNvSpPr>
          <p:nvPr/>
        </p:nvSpPr>
        <p:spPr bwMode="auto">
          <a:xfrm>
            <a:off x="776535" y="1916832"/>
            <a:ext cx="8352929" cy="40322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588" indent="-342588" defTabSz="913569">
              <a:defRPr/>
            </a:pPr>
            <a:r>
              <a:rPr lang="en-US" kern="0" dirty="0">
                <a:solidFill>
                  <a:srgbClr val="000000"/>
                </a:solidFill>
              </a:rPr>
              <a:t>use numerical marks, not grades</a:t>
            </a:r>
          </a:p>
          <a:p>
            <a:pPr marL="342588" indent="-342588" defTabSz="913569">
              <a:defRPr/>
            </a:pPr>
            <a:r>
              <a:rPr lang="en-US" kern="0" dirty="0">
                <a:solidFill>
                  <a:srgbClr val="000000"/>
                </a:solidFill>
              </a:rPr>
              <a:t>modify the marking key to reflect unexpected student responses</a:t>
            </a:r>
          </a:p>
          <a:p>
            <a:pPr marL="342588" indent="-342588" defTabSz="913569">
              <a:defRPr/>
            </a:pPr>
            <a:r>
              <a:rPr lang="en-US" kern="0" dirty="0">
                <a:solidFill>
                  <a:srgbClr val="000000"/>
                </a:solidFill>
              </a:rPr>
              <a:t>share the marking key with the </a:t>
            </a:r>
            <a:r>
              <a:rPr lang="en-US" kern="0" dirty="0" smtClean="0">
                <a:solidFill>
                  <a:srgbClr val="000000"/>
                </a:solidFill>
              </a:rPr>
              <a:t>students </a:t>
            </a:r>
          </a:p>
          <a:p>
            <a:pPr marL="0" indent="0" defTabSz="913569">
              <a:buNone/>
              <a:defRPr/>
            </a:pPr>
            <a:endParaRPr lang="en-US" sz="1000" kern="0" dirty="0">
              <a:solidFill>
                <a:srgbClr val="000000"/>
              </a:solidFill>
            </a:endParaRPr>
          </a:p>
          <a:p>
            <a:pPr marL="0" indent="0" defTabSz="913569">
              <a:buNone/>
              <a:defRPr/>
            </a:pPr>
            <a:r>
              <a:rPr lang="en-US" kern="0" dirty="0" smtClean="0">
                <a:solidFill>
                  <a:srgbClr val="000000"/>
                </a:solidFill>
              </a:rPr>
              <a:t>‘Schools will develop processes to support all teachers in making valid and reliable </a:t>
            </a:r>
            <a:r>
              <a:rPr lang="en-US" kern="0" dirty="0" err="1" smtClean="0">
                <a:solidFill>
                  <a:srgbClr val="000000"/>
                </a:solidFill>
              </a:rPr>
              <a:t>judgements</a:t>
            </a:r>
            <a:r>
              <a:rPr lang="en-US" kern="0" dirty="0" smtClean="0">
                <a:solidFill>
                  <a:srgbClr val="000000"/>
                </a:solidFill>
              </a:rPr>
              <a:t>.’</a:t>
            </a:r>
          </a:p>
          <a:p>
            <a:pPr marL="0" indent="0" defTabSz="913569">
              <a:buNone/>
              <a:defRPr/>
            </a:pPr>
            <a:r>
              <a:rPr lang="en-US" sz="1600" dirty="0"/>
              <a:t>5.2, Assessment, </a:t>
            </a:r>
            <a:r>
              <a:rPr lang="en-US" sz="1600" i="1" dirty="0"/>
              <a:t>Policy Standards for Pre-primary to Year 10: Teaching, Assessing and Reporting</a:t>
            </a:r>
            <a:endParaRPr lang="en-US" sz="1600" dirty="0"/>
          </a:p>
          <a:p>
            <a:pPr marL="0" indent="0" defTabSz="913569">
              <a:buNone/>
              <a:defRPr/>
            </a:pPr>
            <a:endParaRPr lang="en-US" kern="0" dirty="0">
              <a:solidFill>
                <a:srgbClr val="000000"/>
              </a:solidFill>
            </a:endParaRPr>
          </a:p>
          <a:p>
            <a:pPr marL="342588" indent="-342588" defTabSz="913569">
              <a:defRPr/>
            </a:pPr>
            <a:endParaRPr lang="en-US" sz="3200" kern="0" dirty="0">
              <a:solidFill>
                <a:srgbClr val="000000"/>
              </a:solidFill>
            </a:endParaRPr>
          </a:p>
        </p:txBody>
      </p:sp>
    </p:spTree>
    <p:extLst>
      <p:ext uri="{BB962C8B-B14F-4D97-AF65-F5344CB8AC3E}">
        <p14:creationId xmlns:p14="http://schemas.microsoft.com/office/powerpoint/2010/main" val="247028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187943" y="1213320"/>
            <a:ext cx="6519925" cy="4634867"/>
            <a:chOff x="1187943" y="1213320"/>
            <a:chExt cx="6519925" cy="4634866"/>
          </a:xfrm>
        </p:grpSpPr>
        <p:grpSp>
          <p:nvGrpSpPr>
            <p:cNvPr id="21" name="Group 20"/>
            <p:cNvGrpSpPr/>
            <p:nvPr/>
          </p:nvGrpSpPr>
          <p:grpSpPr>
            <a:xfrm rot="7186034">
              <a:off x="2130473" y="270790"/>
              <a:ext cx="4634866" cy="6519925"/>
              <a:chOff x="0" y="0"/>
              <a:chExt cx="2261602" cy="2677694"/>
            </a:xfrm>
          </p:grpSpPr>
          <p:sp>
            <p:nvSpPr>
              <p:cNvPr id="25" name="AutoShape 164"/>
              <p:cNvSpPr>
                <a:spLocks noChangeArrowheads="1"/>
              </p:cNvSpPr>
              <p:nvPr/>
            </p:nvSpPr>
            <p:spPr bwMode="auto">
              <a:xfrm rot="14405135">
                <a:off x="-939862" y="1280032"/>
                <a:ext cx="2337524" cy="4578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defRPr/>
                </a:pPr>
                <a:endParaRPr lang="en-AU" sz="2300" kern="0" dirty="0">
                  <a:solidFill>
                    <a:srgbClr val="000000"/>
                  </a:solidFill>
                  <a:latin typeface="Arial" charset="0"/>
                </a:endParaRPr>
              </a:p>
            </p:txBody>
          </p:sp>
          <p:sp>
            <p:nvSpPr>
              <p:cNvPr id="26" name="AutoShape 165"/>
              <p:cNvSpPr>
                <a:spLocks noChangeArrowheads="1"/>
              </p:cNvSpPr>
              <p:nvPr/>
            </p:nvSpPr>
            <p:spPr bwMode="auto">
              <a:xfrm rot="3605135">
                <a:off x="369826" y="122744"/>
                <a:ext cx="2014520" cy="1769032"/>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defRPr/>
                </a:pPr>
                <a:endParaRPr lang="en-AU" sz="2300" kern="0" dirty="0">
                  <a:solidFill>
                    <a:srgbClr val="000000"/>
                  </a:solidFill>
                  <a:latin typeface="Arial" charset="0"/>
                </a:endParaRPr>
              </a:p>
            </p:txBody>
          </p:sp>
          <p:sp>
            <p:nvSpPr>
              <p:cNvPr id="27" name="Text Box 166"/>
              <p:cNvSpPr txBox="1">
                <a:spLocks noChangeArrowheads="1"/>
              </p:cNvSpPr>
              <p:nvPr/>
            </p:nvSpPr>
            <p:spPr bwMode="auto">
              <a:xfrm rot="14405135">
                <a:off x="-357459" y="1258490"/>
                <a:ext cx="2122856" cy="19510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900" b="1" kern="0" dirty="0">
                    <a:solidFill>
                      <a:srgbClr val="FFFFFF"/>
                    </a:solidFill>
                    <a:ea typeface="Times New Roman"/>
                    <a:cs typeface="Arial"/>
                  </a:rPr>
                  <a:t>Record </a:t>
                </a:r>
                <a:r>
                  <a:rPr lang="en-AU" sz="1900" b="1" kern="0" dirty="0" smtClean="0">
                    <a:solidFill>
                      <a:srgbClr val="FFFFFF"/>
                    </a:solidFill>
                    <a:ea typeface="Times New Roman"/>
                    <a:cs typeface="Arial"/>
                  </a:rPr>
                  <a:t>results </a:t>
                </a:r>
                <a:r>
                  <a:rPr lang="en-AU" sz="1900" b="1" kern="0" dirty="0">
                    <a:solidFill>
                      <a:srgbClr val="FFFFFF"/>
                    </a:solidFill>
                    <a:ea typeface="Times New Roman"/>
                    <a:cs typeface="Arial"/>
                  </a:rPr>
                  <a:t>and collate evidence</a:t>
                </a:r>
                <a:endParaRPr lang="en-AU" sz="1900" kern="0" dirty="0">
                  <a:solidFill>
                    <a:srgbClr val="000000"/>
                  </a:solidFill>
                  <a:latin typeface="Times New Roman"/>
                  <a:ea typeface="Times New Roman"/>
                  <a:cs typeface="Times New Roman"/>
                </a:endParaRPr>
              </a:p>
            </p:txBody>
          </p:sp>
          <p:sp>
            <p:nvSpPr>
              <p:cNvPr id="28" name="Text Box 167"/>
              <p:cNvSpPr txBox="1">
                <a:spLocks noChangeArrowheads="1"/>
              </p:cNvSpPr>
              <p:nvPr/>
            </p:nvSpPr>
            <p:spPr bwMode="auto">
              <a:xfrm rot="14405135">
                <a:off x="-98983" y="1147640"/>
                <a:ext cx="1953163" cy="23621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endParaRPr lang="en-AU" sz="1800" kern="0" dirty="0">
                  <a:solidFill>
                    <a:srgbClr val="000000"/>
                  </a:solidFill>
                  <a:latin typeface="Times New Roman"/>
                  <a:ea typeface="Times New Roman"/>
                  <a:cs typeface="Times New Roman"/>
                </a:endParaRPr>
              </a:p>
            </p:txBody>
          </p:sp>
          <p:sp>
            <p:nvSpPr>
              <p:cNvPr id="29" name="Text Box 168"/>
              <p:cNvSpPr txBox="1">
                <a:spLocks noChangeArrowheads="1"/>
              </p:cNvSpPr>
              <p:nvPr/>
            </p:nvSpPr>
            <p:spPr bwMode="auto">
              <a:xfrm rot="14405135">
                <a:off x="1069710" y="947064"/>
                <a:ext cx="510533" cy="21156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800" b="1" kern="0" dirty="0">
                    <a:solidFill>
                      <a:srgbClr val="000000"/>
                    </a:solidFill>
                    <a:ea typeface="Times New Roman"/>
                    <a:cs typeface="Arial"/>
                  </a:rPr>
                  <a:t>School</a:t>
                </a:r>
                <a:endParaRPr lang="en-AU" sz="1800" kern="0" dirty="0">
                  <a:solidFill>
                    <a:srgbClr val="000000"/>
                  </a:solidFill>
                  <a:latin typeface="Times New Roman"/>
                  <a:ea typeface="Times New Roman"/>
                  <a:cs typeface="Times New Roman"/>
                </a:endParaRPr>
              </a:p>
            </p:txBody>
          </p:sp>
          <p:sp>
            <p:nvSpPr>
              <p:cNvPr id="30" name="Text Box 169"/>
              <p:cNvSpPr txBox="1">
                <a:spLocks noChangeArrowheads="1"/>
              </p:cNvSpPr>
              <p:nvPr/>
            </p:nvSpPr>
            <p:spPr bwMode="auto">
              <a:xfrm rot="14405135">
                <a:off x="1046219" y="758796"/>
                <a:ext cx="1064634" cy="3187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1300" b="1" kern="0" dirty="0">
                    <a:solidFill>
                      <a:schemeClr val="bg1"/>
                    </a:solidFill>
                    <a:latin typeface="+mj-lt"/>
                    <a:ea typeface="Times New Roman"/>
                    <a:cs typeface="Arial"/>
                  </a:rPr>
                  <a:t>Student assessment </a:t>
                </a:r>
              </a:p>
              <a:p>
                <a:pPr algn="ctr" defTabSz="913569" fontAlgn="base">
                  <a:spcBef>
                    <a:spcPct val="0"/>
                  </a:spcBef>
                  <a:defRPr/>
                </a:pPr>
                <a:r>
                  <a:rPr lang="en-AU" sz="1300" b="1" kern="0" dirty="0">
                    <a:solidFill>
                      <a:schemeClr val="bg1"/>
                    </a:solidFill>
                    <a:latin typeface="+mj-lt"/>
                    <a:ea typeface="Times New Roman"/>
                    <a:cs typeface="Arial"/>
                  </a:rPr>
                  <a:t>records</a:t>
                </a:r>
              </a:p>
            </p:txBody>
          </p:sp>
          <p:sp>
            <p:nvSpPr>
              <p:cNvPr id="31" name="Text Box 170"/>
              <p:cNvSpPr txBox="1">
                <a:spLocks noChangeArrowheads="1"/>
              </p:cNvSpPr>
              <p:nvPr/>
            </p:nvSpPr>
            <p:spPr bwMode="auto">
              <a:xfrm rot="14405135">
                <a:off x="50704" y="1419381"/>
                <a:ext cx="680182" cy="243838"/>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defRPr/>
                </a:pPr>
                <a:r>
                  <a:rPr lang="en-AU" sz="2800" kern="0" dirty="0">
                    <a:solidFill>
                      <a:srgbClr val="000000"/>
                    </a:solidFill>
                    <a:effectLst>
                      <a:outerShdw blurRad="38100" dist="38100" dir="2700000" algn="tl">
                        <a:srgbClr val="FFFFFF"/>
                      </a:outerShdw>
                    </a:effectLst>
                    <a:ea typeface="Times New Roman"/>
                    <a:cs typeface="Arial"/>
                  </a:rPr>
                  <a:t>STEP 5</a:t>
                </a:r>
                <a:endParaRPr lang="en-AU" sz="1200" kern="0" dirty="0">
                  <a:solidFill>
                    <a:srgbClr val="000000"/>
                  </a:solidFill>
                  <a:latin typeface="Times New Roman"/>
                  <a:ea typeface="Times New Roman"/>
                  <a:cs typeface="Times New Roman"/>
                </a:endParaRPr>
              </a:p>
            </p:txBody>
          </p:sp>
        </p:grpSp>
        <p:sp>
          <p:nvSpPr>
            <p:cNvPr id="24" name="Rectangle 23"/>
            <p:cNvSpPr/>
            <p:nvPr/>
          </p:nvSpPr>
          <p:spPr>
            <a:xfrm>
              <a:off x="1856656" y="2924944"/>
              <a:ext cx="5472608" cy="615553"/>
            </a:xfrm>
            <a:prstGeom prst="rect">
              <a:avLst/>
            </a:prstGeom>
          </p:spPr>
          <p:txBody>
            <a:bodyPr wrap="square">
              <a:spAutoFit/>
            </a:bodyPr>
            <a:lstStyle/>
            <a:p>
              <a:pPr algn="ctr" defTabSz="913569" fontAlgn="base">
                <a:spcBef>
                  <a:spcPct val="0"/>
                </a:spcBef>
                <a:defRPr/>
              </a:pPr>
              <a:r>
                <a:rPr lang="en-AU" sz="1600" b="1" kern="0" dirty="0">
                  <a:solidFill>
                    <a:srgbClr val="000000"/>
                  </a:solidFill>
                  <a:ea typeface="Times New Roman"/>
                  <a:cs typeface="Arial"/>
                </a:rPr>
                <a:t>             </a:t>
              </a:r>
              <a:r>
                <a:rPr lang="en-AU" sz="1800" b="1" dirty="0">
                  <a:ea typeface="Times New Roman"/>
                  <a:cs typeface="Arial"/>
                </a:rPr>
                <a:t>School Curriculum and Standards Authority</a:t>
              </a:r>
              <a:endParaRPr lang="en-AU" sz="1800" dirty="0">
                <a:latin typeface="Times New Roman"/>
                <a:ea typeface="Times New Roman"/>
                <a:cs typeface="Times New Roman"/>
              </a:endParaRPr>
            </a:p>
            <a:p>
              <a:pPr algn="ctr" defTabSz="913569" fontAlgn="base">
                <a:spcBef>
                  <a:spcPct val="0"/>
                </a:spcBef>
                <a:defRPr/>
              </a:pPr>
              <a:endParaRPr lang="en-AU" sz="1600" kern="0" dirty="0">
                <a:solidFill>
                  <a:srgbClr val="000000"/>
                </a:solidFill>
                <a:latin typeface="Times New Roman"/>
                <a:ea typeface="Times New Roman"/>
                <a:cs typeface="Times New Roman"/>
              </a:endParaRPr>
            </a:p>
          </p:txBody>
        </p:sp>
      </p:grpSp>
      <p:sp>
        <p:nvSpPr>
          <p:cNvPr id="14" name="Text Box 169"/>
          <p:cNvSpPr txBox="1">
            <a:spLocks noChangeArrowheads="1"/>
          </p:cNvSpPr>
          <p:nvPr/>
        </p:nvSpPr>
        <p:spPr bwMode="auto">
          <a:xfrm rot="21591169">
            <a:off x="3729144" y="3357020"/>
            <a:ext cx="2425661" cy="5040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42" tIns="36542" rIns="36542" bIns="36542" numCol="1" anchor="t" anchorCtr="0" compatLnSpc="1">
            <a:prstTxWarp prst="textNoShape">
              <a:avLst/>
            </a:prstTxWarp>
          </a:bodyPr>
          <a:lstStyle/>
          <a:p>
            <a:pPr algn="ctr" defTabSz="913569" fontAlgn="base">
              <a:spcBef>
                <a:spcPct val="0"/>
              </a:spcBef>
              <a:defRPr/>
            </a:pPr>
            <a:r>
              <a:rPr lang="en-AU" sz="1300" b="1" kern="0" dirty="0">
                <a:solidFill>
                  <a:srgbClr val="FFFFFF"/>
                </a:solidFill>
                <a:latin typeface="+mj-lt"/>
                <a:ea typeface="Times New Roman"/>
                <a:cs typeface="Arial"/>
              </a:rPr>
              <a:t>Pre-primary to Year 10: Teaching Assessing and Reporting policy</a:t>
            </a:r>
          </a:p>
        </p:txBody>
      </p:sp>
    </p:spTree>
    <p:extLst>
      <p:ext uri="{BB962C8B-B14F-4D97-AF65-F5344CB8AC3E}">
        <p14:creationId xmlns:p14="http://schemas.microsoft.com/office/powerpoint/2010/main" val="40535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6496" y="836712"/>
            <a:ext cx="9001000" cy="5675611"/>
          </a:xfrm>
          <a:prstGeom prst="rect">
            <a:avLst/>
          </a:prstGeom>
        </p:spPr>
      </p:pic>
    </p:spTree>
    <p:extLst>
      <p:ext uri="{BB962C8B-B14F-4D97-AF65-F5344CB8AC3E}">
        <p14:creationId xmlns:p14="http://schemas.microsoft.com/office/powerpoint/2010/main" val="422683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847229" y="1244764"/>
            <a:ext cx="7210230" cy="4632511"/>
            <a:chOff x="105159" y="-28040"/>
            <a:chExt cx="4665755" cy="3698680"/>
          </a:xfrm>
        </p:grpSpPr>
        <p:grpSp>
          <p:nvGrpSpPr>
            <p:cNvPr id="4" name="Group 3"/>
            <p:cNvGrpSpPr/>
            <p:nvPr/>
          </p:nvGrpSpPr>
          <p:grpSpPr>
            <a:xfrm rot="3608346">
              <a:off x="588697" y="-511578"/>
              <a:ext cx="3698680" cy="4665755"/>
              <a:chOff x="0" y="0"/>
              <a:chExt cx="2156340" cy="2819475"/>
            </a:xfrm>
          </p:grpSpPr>
          <p:sp>
            <p:nvSpPr>
              <p:cNvPr id="7" name="AutoShape 156"/>
              <p:cNvSpPr>
                <a:spLocks noChangeArrowheads="1"/>
              </p:cNvSpPr>
              <p:nvPr/>
            </p:nvSpPr>
            <p:spPr bwMode="auto">
              <a:xfrm rot="18005135">
                <a:off x="-939871" y="939871"/>
                <a:ext cx="2337540" cy="457797"/>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8" name="AutoShape 157"/>
              <p:cNvSpPr>
                <a:spLocks noChangeArrowheads="1"/>
              </p:cNvSpPr>
              <p:nvPr/>
            </p:nvSpPr>
            <p:spPr bwMode="auto">
              <a:xfrm rot="7205135">
                <a:off x="264563" y="927699"/>
                <a:ext cx="2014533" cy="1769020"/>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defTabSz="913569" fontAlgn="base">
                  <a:spcBef>
                    <a:spcPct val="0"/>
                  </a:spcBef>
                  <a:spcAft>
                    <a:spcPct val="0"/>
                  </a:spcAft>
                </a:pPr>
                <a:endParaRPr lang="en-AU" sz="2300" dirty="0">
                  <a:solidFill>
                    <a:srgbClr val="000000"/>
                  </a:solidFill>
                  <a:latin typeface="Arial" charset="0"/>
                </a:endParaRPr>
              </a:p>
            </p:txBody>
          </p:sp>
          <p:sp>
            <p:nvSpPr>
              <p:cNvPr id="9" name="Text Box 158"/>
              <p:cNvSpPr txBox="1">
                <a:spLocks noChangeArrowheads="1"/>
              </p:cNvSpPr>
              <p:nvPr/>
            </p:nvSpPr>
            <p:spPr bwMode="auto">
              <a:xfrm rot="18005135">
                <a:off x="-339565" y="1399995"/>
                <a:ext cx="1821166" cy="17660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800" b="1" dirty="0">
                    <a:solidFill>
                      <a:srgbClr val="FFFFFF"/>
                    </a:solidFill>
                    <a:ea typeface="Times New Roman"/>
                    <a:cs typeface="Arial"/>
                  </a:rPr>
                  <a:t>  </a:t>
                </a:r>
                <a:r>
                  <a:rPr lang="en-AU" sz="1900" b="1" dirty="0">
                    <a:solidFill>
                      <a:srgbClr val="FFFFFF"/>
                    </a:solidFill>
                    <a:ea typeface="Times New Roman"/>
                    <a:cs typeface="Arial"/>
                  </a:rPr>
                  <a:t>Assign a grade </a:t>
                </a:r>
                <a:r>
                  <a:rPr lang="en-AU" sz="1900" b="1" dirty="0" smtClean="0">
                    <a:solidFill>
                      <a:srgbClr val="FFFFFF"/>
                    </a:solidFill>
                    <a:ea typeface="Times New Roman"/>
                    <a:cs typeface="Arial"/>
                  </a:rPr>
                  <a:t>for reporting</a:t>
                </a:r>
                <a:endParaRPr lang="en-AU" sz="1900" dirty="0">
                  <a:solidFill>
                    <a:srgbClr val="000000"/>
                  </a:solidFill>
                  <a:latin typeface="Times New Roman"/>
                  <a:ea typeface="Times New Roman"/>
                  <a:cs typeface="Times New Roman"/>
                </a:endParaRPr>
              </a:p>
            </p:txBody>
          </p:sp>
          <p:sp>
            <p:nvSpPr>
              <p:cNvPr id="10" name="Text Box 160"/>
              <p:cNvSpPr txBox="1">
                <a:spLocks noChangeArrowheads="1"/>
              </p:cNvSpPr>
              <p:nvPr/>
            </p:nvSpPr>
            <p:spPr bwMode="auto">
              <a:xfrm rot="18005135">
                <a:off x="345633" y="1502908"/>
                <a:ext cx="1400930" cy="43573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rgbClr val="FFFFFF"/>
                    </a:solidFill>
                    <a:ea typeface="Times New Roman"/>
                    <a:cs typeface="Arial"/>
                  </a:rPr>
                  <a:t>Policy Standards for Pre-primary to Year 10: Teaching, Assessing and Reporting  </a:t>
                </a:r>
              </a:p>
              <a:p>
                <a:pPr algn="ctr" defTabSz="913569" fontAlgn="base">
                  <a:spcBef>
                    <a:spcPct val="0"/>
                  </a:spcBef>
                </a:pPr>
                <a:r>
                  <a:rPr lang="en-AU" sz="1300" b="1" dirty="0">
                    <a:solidFill>
                      <a:srgbClr val="FFFFFF"/>
                    </a:solidFill>
                    <a:ea typeface="Times New Roman"/>
                    <a:cs typeface="Arial"/>
                  </a:rPr>
                  <a:t>Achievement Standards </a:t>
                </a:r>
              </a:p>
              <a:p>
                <a:pPr algn="ctr" defTabSz="913569" fontAlgn="base">
                  <a:spcBef>
                    <a:spcPct val="0"/>
                  </a:spcBef>
                </a:pPr>
                <a:r>
                  <a:rPr lang="en-AU" sz="1300" b="1" dirty="0">
                    <a:solidFill>
                      <a:srgbClr val="FFFFFF"/>
                    </a:solidFill>
                    <a:ea typeface="Times New Roman"/>
                    <a:cs typeface="Arial"/>
                  </a:rPr>
                  <a:t>Judging Standards Materials</a:t>
                </a:r>
                <a:endParaRPr lang="en-AU" sz="1300" dirty="0">
                  <a:solidFill>
                    <a:srgbClr val="000000"/>
                  </a:solidFill>
                  <a:latin typeface="Times New Roman"/>
                  <a:ea typeface="Times New Roman"/>
                  <a:cs typeface="Times New Roman"/>
                </a:endParaRPr>
              </a:p>
            </p:txBody>
          </p:sp>
          <p:sp>
            <p:nvSpPr>
              <p:cNvPr id="11" name="Text Box 162"/>
              <p:cNvSpPr txBox="1">
                <a:spLocks noChangeArrowheads="1"/>
              </p:cNvSpPr>
              <p:nvPr/>
            </p:nvSpPr>
            <p:spPr bwMode="auto">
              <a:xfrm rot="18005135">
                <a:off x="1133097" y="1744227"/>
                <a:ext cx="900786" cy="46385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1300" b="1" dirty="0">
                    <a:solidFill>
                      <a:srgbClr val="FFFFFF"/>
                    </a:solidFill>
                    <a:ea typeface="Times New Roman"/>
                    <a:cs typeface="Arial"/>
                  </a:rPr>
                  <a:t>School </a:t>
                </a:r>
                <a:r>
                  <a:rPr lang="en-AU" sz="1300" b="1" dirty="0" smtClean="0">
                    <a:solidFill>
                      <a:srgbClr val="FFFFFF"/>
                    </a:solidFill>
                    <a:ea typeface="Times New Roman"/>
                    <a:cs typeface="Arial"/>
                  </a:rPr>
                  <a:t>reports</a:t>
                </a:r>
                <a:r>
                  <a:rPr lang="en-AU" sz="2000" b="1" dirty="0">
                    <a:solidFill>
                      <a:srgbClr val="FFFFFF"/>
                    </a:solidFill>
                    <a:ea typeface="Times New Roman"/>
                    <a:cs typeface="Arial"/>
                  </a:rPr>
                  <a:t/>
                </a:r>
                <a:br>
                  <a:rPr lang="en-AU" sz="2000" b="1" dirty="0">
                    <a:solidFill>
                      <a:srgbClr val="FFFFFF"/>
                    </a:solidFill>
                    <a:ea typeface="Times New Roman"/>
                    <a:cs typeface="Arial"/>
                  </a:rPr>
                </a:br>
                <a:endParaRPr lang="en-AU" sz="2000" dirty="0">
                  <a:solidFill>
                    <a:srgbClr val="000000"/>
                  </a:solidFill>
                  <a:latin typeface="Times New Roman"/>
                  <a:ea typeface="Times New Roman"/>
                  <a:cs typeface="Times New Roman"/>
                </a:endParaRPr>
              </a:p>
            </p:txBody>
          </p:sp>
          <p:sp>
            <p:nvSpPr>
              <p:cNvPr id="12" name="Text Box 163"/>
              <p:cNvSpPr txBox="1">
                <a:spLocks noChangeArrowheads="1"/>
              </p:cNvSpPr>
              <p:nvPr/>
            </p:nvSpPr>
            <p:spPr bwMode="auto">
              <a:xfrm rot="18005135">
                <a:off x="-104304" y="1193552"/>
                <a:ext cx="703942" cy="243836"/>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defTabSz="913569" fontAlgn="base">
                  <a:spcBef>
                    <a:spcPct val="0"/>
                  </a:spcBef>
                </a:pPr>
                <a:r>
                  <a:rPr lang="en-AU" sz="2800" dirty="0">
                    <a:solidFill>
                      <a:srgbClr val="000000"/>
                    </a:solidFill>
                    <a:effectLst>
                      <a:outerShdw blurRad="38100" dist="38100" dir="2700000" algn="tl">
                        <a:srgbClr val="FFFFFF"/>
                      </a:outerShdw>
                    </a:effectLst>
                    <a:ea typeface="Times New Roman"/>
                    <a:cs typeface="Arial"/>
                  </a:rPr>
                  <a:t>STEP 6</a:t>
                </a:r>
                <a:endParaRPr lang="en-AU" sz="2800" dirty="0">
                  <a:solidFill>
                    <a:srgbClr val="000000"/>
                  </a:solidFill>
                  <a:latin typeface="Times New Roman"/>
                  <a:ea typeface="Times New Roman"/>
                  <a:cs typeface="Times New Roman"/>
                </a:endParaRPr>
              </a:p>
            </p:txBody>
          </p:sp>
        </p:grpSp>
        <p:sp>
          <p:nvSpPr>
            <p:cNvPr id="5" name="Text Box 159"/>
            <p:cNvSpPr txBox="1">
              <a:spLocks noChangeArrowheads="1"/>
            </p:cNvSpPr>
            <p:nvPr/>
          </p:nvSpPr>
          <p:spPr bwMode="auto">
            <a:xfrm>
              <a:off x="437436" y="1371945"/>
              <a:ext cx="3065112" cy="3001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defTabSz="913569" fontAlgn="base">
                <a:spcBef>
                  <a:spcPct val="0"/>
                </a:spcBef>
              </a:pPr>
              <a:r>
                <a:rPr lang="en-AU" sz="1800" b="1" dirty="0">
                  <a:solidFill>
                    <a:srgbClr val="000000"/>
                  </a:solidFill>
                  <a:ea typeface="Times New Roman"/>
                  <a:cs typeface="Arial"/>
                </a:rPr>
                <a:t>  </a:t>
              </a:r>
              <a:r>
                <a:rPr lang="en-AU" sz="1800" b="1" dirty="0">
                  <a:ea typeface="Times New Roman"/>
                  <a:cs typeface="Arial"/>
                </a:rPr>
                <a:t>School Curriculum and Standards Authority</a:t>
              </a:r>
              <a:endParaRPr lang="en-AU" sz="1800" dirty="0">
                <a:latin typeface="Times New Roman"/>
                <a:ea typeface="Times New Roman"/>
                <a:cs typeface="Times New Roman"/>
              </a:endParaRPr>
            </a:p>
          </p:txBody>
        </p:sp>
        <p:sp>
          <p:nvSpPr>
            <p:cNvPr id="6" name="Text Box 159"/>
            <p:cNvSpPr txBox="1">
              <a:spLocks noChangeArrowheads="1"/>
            </p:cNvSpPr>
            <p:nvPr/>
          </p:nvSpPr>
          <p:spPr bwMode="auto">
            <a:xfrm>
              <a:off x="1089786" y="2463296"/>
              <a:ext cx="1746494" cy="2874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noAutofit/>
            </a:bodyPr>
            <a:lstStyle/>
            <a:p>
              <a:pPr algn="ctr" defTabSz="913569" fontAlgn="base">
                <a:spcBef>
                  <a:spcPct val="0"/>
                </a:spcBef>
              </a:pPr>
              <a:r>
                <a:rPr lang="en-AU" sz="1900" b="1" dirty="0">
                  <a:solidFill>
                    <a:srgbClr val="000000"/>
                  </a:solidFill>
                  <a:ea typeface="Times New Roman"/>
                  <a:cs typeface="Arial"/>
                </a:rPr>
                <a:t>School</a:t>
              </a:r>
              <a:endParaRPr lang="en-AU" sz="1900" dirty="0">
                <a:solidFill>
                  <a:srgbClr val="000000"/>
                </a:solidFill>
                <a:latin typeface="Times New Roman"/>
                <a:ea typeface="Times New Roman"/>
                <a:cs typeface="Times New Roman"/>
              </a:endParaRPr>
            </a:p>
            <a:p>
              <a:pPr algn="ctr" defTabSz="913569" fontAlgn="base">
                <a:spcBef>
                  <a:spcPct val="0"/>
                </a:spcBef>
              </a:pPr>
              <a:endParaRPr lang="en-AU" sz="2300" dirty="0">
                <a:solidFill>
                  <a:srgbClr val="000000"/>
                </a:solidFill>
                <a:latin typeface="Times New Roman"/>
                <a:ea typeface="Times New Roman"/>
                <a:cs typeface="Times New Roman"/>
              </a:endParaRPr>
            </a:p>
          </p:txBody>
        </p:sp>
      </p:grpSp>
    </p:spTree>
    <p:extLst>
      <p:ext uri="{BB962C8B-B14F-4D97-AF65-F5344CB8AC3E}">
        <p14:creationId xmlns:p14="http://schemas.microsoft.com/office/powerpoint/2010/main" val="2907903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928664" y="836712"/>
            <a:ext cx="6408712" cy="5628102"/>
          </a:xfrm>
          <a:prstGeom prst="rect">
            <a:avLst/>
          </a:prstGeom>
        </p:spPr>
      </p:pic>
    </p:spTree>
    <p:extLst>
      <p:ext uri="{BB962C8B-B14F-4D97-AF65-F5344CB8AC3E}">
        <p14:creationId xmlns:p14="http://schemas.microsoft.com/office/powerpoint/2010/main" val="151966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591" y="836716"/>
            <a:ext cx="6953794" cy="5664629"/>
          </a:xfrm>
          <a:prstGeom prst="rect">
            <a:avLst/>
          </a:prstGeom>
        </p:spPr>
      </p:pic>
    </p:spTree>
    <p:extLst>
      <p:ext uri="{BB962C8B-B14F-4D97-AF65-F5344CB8AC3E}">
        <p14:creationId xmlns:p14="http://schemas.microsoft.com/office/powerpoint/2010/main" val="2705143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932723"/>
            <a:ext cx="9777536" cy="1143000"/>
          </a:xfrm>
        </p:spPr>
        <p:txBody>
          <a:bodyPr/>
          <a:lstStyle/>
          <a:p>
            <a:r>
              <a:rPr lang="en-AU" dirty="0"/>
              <a:t>Australian Professional Standards </a:t>
            </a:r>
            <a:r>
              <a:rPr lang="en-AU" dirty="0" smtClean="0"/>
              <a:t>for </a:t>
            </a:r>
            <a:r>
              <a:rPr lang="en-AU" dirty="0"/>
              <a:t>Teachers</a:t>
            </a:r>
            <a:endParaRPr lang="en-US" dirty="0"/>
          </a:p>
        </p:txBody>
      </p:sp>
      <p:sp>
        <p:nvSpPr>
          <p:cNvPr id="3" name="Content Placeholder 2"/>
          <p:cNvSpPr>
            <a:spLocks noGrp="1"/>
          </p:cNvSpPr>
          <p:nvPr>
            <p:ph idx="1"/>
          </p:nvPr>
        </p:nvSpPr>
        <p:spPr>
          <a:xfrm>
            <a:off x="495300" y="2060848"/>
            <a:ext cx="8915400" cy="4065317"/>
          </a:xfrm>
        </p:spPr>
        <p:txBody>
          <a:bodyPr/>
          <a:lstStyle/>
          <a:p>
            <a:pPr marL="0" indent="0">
              <a:buNone/>
            </a:pPr>
            <a:r>
              <a:rPr lang="en-AU" sz="2400" dirty="0"/>
              <a:t>The professional learning will address the following Australian Professional Standards for Teachers:</a:t>
            </a:r>
          </a:p>
          <a:p>
            <a:r>
              <a:rPr lang="en-AU" sz="2400" dirty="0"/>
              <a:t>2.1Content and teaching strategies of the teaching area</a:t>
            </a:r>
          </a:p>
          <a:p>
            <a:r>
              <a:rPr lang="en-AU" sz="2400" dirty="0"/>
              <a:t>2.2 Content knowledge and organisation</a:t>
            </a:r>
          </a:p>
          <a:p>
            <a:r>
              <a:rPr lang="en-AU" sz="2400" dirty="0"/>
              <a:t>2.3 Curriculum, assessment and reporting</a:t>
            </a:r>
          </a:p>
          <a:p>
            <a:r>
              <a:rPr lang="en-AU" sz="2400" dirty="0"/>
              <a:t>3.2 Plan, structure and sequence learning programs</a:t>
            </a:r>
          </a:p>
          <a:p>
            <a:r>
              <a:rPr lang="en-AU" sz="2400" dirty="0"/>
              <a:t>6.2 Engage in professional learning to improve practice</a:t>
            </a:r>
          </a:p>
          <a:p>
            <a:r>
              <a:rPr lang="en-AU" sz="2400" dirty="0"/>
              <a:t>6.3 Engage with colleagues and improve practice</a:t>
            </a:r>
          </a:p>
          <a:p>
            <a:endParaRPr lang="en-US" dirty="0"/>
          </a:p>
        </p:txBody>
      </p:sp>
    </p:spTree>
    <p:extLst>
      <p:ext uri="{BB962C8B-B14F-4D97-AF65-F5344CB8AC3E}">
        <p14:creationId xmlns:p14="http://schemas.microsoft.com/office/powerpoint/2010/main" val="880821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679" y="836715"/>
            <a:ext cx="5785054" cy="5631015"/>
          </a:xfrm>
          <a:prstGeom prst="rect">
            <a:avLst/>
          </a:prstGeom>
        </p:spPr>
      </p:pic>
    </p:spTree>
    <p:extLst>
      <p:ext uri="{BB962C8B-B14F-4D97-AF65-F5344CB8AC3E}">
        <p14:creationId xmlns:p14="http://schemas.microsoft.com/office/powerpoint/2010/main" val="815913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853" y="935094"/>
            <a:ext cx="5853469" cy="5470239"/>
          </a:xfrm>
          <a:prstGeom prst="rect">
            <a:avLst/>
          </a:prstGeom>
        </p:spPr>
      </p:pic>
    </p:spTree>
    <p:extLst>
      <p:ext uri="{BB962C8B-B14F-4D97-AF65-F5344CB8AC3E}">
        <p14:creationId xmlns:p14="http://schemas.microsoft.com/office/powerpoint/2010/main" val="30908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987640" y="836722"/>
            <a:ext cx="7830195" cy="8445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ctr" anchorCtr="0" compatLnSpc="1">
            <a:prstTxWarp prst="textNoShape">
              <a:avLst/>
            </a:prstTxWarp>
          </a:bodyPr>
          <a:lstStyle>
            <a:lvl1pPr algn="l" rtl="0" fontAlgn="base">
              <a:spcBef>
                <a:spcPct val="0"/>
              </a:spcBef>
              <a:spcAft>
                <a:spcPct val="0"/>
              </a:spcAft>
              <a:defRPr lang="en-AU" sz="3600" dirty="0">
                <a:solidFill>
                  <a:srgbClr val="008080"/>
                </a:solidFill>
                <a:latin typeface="+mj-lt"/>
                <a:ea typeface="+mj-ea"/>
                <a:cs typeface="+mj-cs"/>
              </a:defRPr>
            </a:lvl1pPr>
            <a:lvl2pPr algn="l" rtl="0" fontAlgn="base">
              <a:spcBef>
                <a:spcPct val="0"/>
              </a:spcBef>
              <a:spcAft>
                <a:spcPct val="0"/>
              </a:spcAft>
              <a:defRPr sz="3600">
                <a:solidFill>
                  <a:srgbClr val="008080"/>
                </a:solidFill>
                <a:latin typeface="Arial" charset="0"/>
              </a:defRPr>
            </a:lvl2pPr>
            <a:lvl3pPr algn="l" rtl="0" fontAlgn="base">
              <a:spcBef>
                <a:spcPct val="0"/>
              </a:spcBef>
              <a:spcAft>
                <a:spcPct val="0"/>
              </a:spcAft>
              <a:defRPr sz="3600">
                <a:solidFill>
                  <a:srgbClr val="008080"/>
                </a:solidFill>
                <a:latin typeface="Arial" charset="0"/>
              </a:defRPr>
            </a:lvl3pPr>
            <a:lvl4pPr algn="l" rtl="0" fontAlgn="base">
              <a:spcBef>
                <a:spcPct val="0"/>
              </a:spcBef>
              <a:spcAft>
                <a:spcPct val="0"/>
              </a:spcAft>
              <a:defRPr sz="3600">
                <a:solidFill>
                  <a:srgbClr val="008080"/>
                </a:solidFill>
                <a:latin typeface="Arial" charset="0"/>
              </a:defRPr>
            </a:lvl4pPr>
            <a:lvl5pPr algn="l" rtl="0" fontAlgn="base">
              <a:spcBef>
                <a:spcPct val="0"/>
              </a:spcBef>
              <a:spcAft>
                <a:spcPct val="0"/>
              </a:spcAft>
              <a:defRPr sz="3600">
                <a:solidFill>
                  <a:srgbClr val="008080"/>
                </a:solidFill>
                <a:latin typeface="Arial" charset="0"/>
              </a:defRPr>
            </a:lvl5pPr>
            <a:lvl6pPr marL="457200" algn="l" rtl="0" fontAlgn="base">
              <a:spcBef>
                <a:spcPct val="0"/>
              </a:spcBef>
              <a:spcAft>
                <a:spcPct val="0"/>
              </a:spcAft>
              <a:defRPr sz="3600">
                <a:solidFill>
                  <a:srgbClr val="008080"/>
                </a:solidFill>
                <a:latin typeface="Arial" charset="0"/>
              </a:defRPr>
            </a:lvl6pPr>
            <a:lvl7pPr marL="914400" algn="l" rtl="0" fontAlgn="base">
              <a:spcBef>
                <a:spcPct val="0"/>
              </a:spcBef>
              <a:spcAft>
                <a:spcPct val="0"/>
              </a:spcAft>
              <a:defRPr sz="3600">
                <a:solidFill>
                  <a:srgbClr val="008080"/>
                </a:solidFill>
                <a:latin typeface="Arial" charset="0"/>
              </a:defRPr>
            </a:lvl7pPr>
            <a:lvl8pPr marL="1371600" algn="l" rtl="0" fontAlgn="base">
              <a:spcBef>
                <a:spcPct val="0"/>
              </a:spcBef>
              <a:spcAft>
                <a:spcPct val="0"/>
              </a:spcAft>
              <a:defRPr sz="3600">
                <a:solidFill>
                  <a:srgbClr val="008080"/>
                </a:solidFill>
                <a:latin typeface="Arial" charset="0"/>
              </a:defRPr>
            </a:lvl8pPr>
            <a:lvl9pPr marL="1828800" algn="l" rtl="0" fontAlgn="base">
              <a:spcBef>
                <a:spcPct val="0"/>
              </a:spcBef>
              <a:spcAft>
                <a:spcPct val="0"/>
              </a:spcAft>
              <a:defRPr sz="3600">
                <a:solidFill>
                  <a:srgbClr val="008080"/>
                </a:solidFill>
                <a:latin typeface="Arial" charset="0"/>
              </a:defRPr>
            </a:lvl9pPr>
          </a:lstStyle>
          <a:p>
            <a:pPr algn="ctr" defTabSz="685176">
              <a:defRPr/>
            </a:pPr>
            <a:r>
              <a:rPr lang="en-AU" sz="3300" dirty="0">
                <a:solidFill>
                  <a:schemeClr val="tx1"/>
                </a:solidFill>
              </a:rPr>
              <a:t>Assign a grade</a:t>
            </a:r>
          </a:p>
        </p:txBody>
      </p:sp>
      <p:sp>
        <p:nvSpPr>
          <p:cNvPr id="3" name="Rectangle 3"/>
          <p:cNvSpPr txBox="1">
            <a:spLocks noChangeArrowheads="1"/>
          </p:cNvSpPr>
          <p:nvPr/>
        </p:nvSpPr>
        <p:spPr bwMode="auto">
          <a:xfrm>
            <a:off x="915532" y="2204868"/>
            <a:ext cx="7931151" cy="37772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355" tIns="45677" rIns="91355" bIns="45677" numCol="1" anchor="t" anchorCtr="0" compatLnSpc="1">
            <a:prstTxWarp prst="textNoShape">
              <a:avLst/>
            </a:prstTxWarp>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lvl="0" indent="0" defTabSz="913569">
              <a:buNone/>
              <a:defRPr/>
            </a:pPr>
            <a:r>
              <a:rPr lang="en-AU" dirty="0"/>
              <a:t>Judging standards is a tool to support teachers when reporting against the achievement standards for each year of schooling; when giving assessment feedback; and when explaining the differences between one student's achievement and another's. </a:t>
            </a:r>
            <a:endParaRPr lang="en-US" kern="0" dirty="0">
              <a:solidFill>
                <a:srgbClr val="000000"/>
              </a:solidFill>
            </a:endParaRPr>
          </a:p>
          <a:p>
            <a:pPr marL="0" indent="0" defTabSz="913569">
              <a:buNone/>
              <a:defRPr/>
            </a:pPr>
            <a:r>
              <a:rPr lang="en-US" kern="0" dirty="0" smtClean="0">
                <a:solidFill>
                  <a:srgbClr val="000000"/>
                </a:solidFill>
              </a:rPr>
              <a:t>The grade is derived from the evidence collected across </a:t>
            </a:r>
            <a:r>
              <a:rPr lang="en-US" kern="0" dirty="0">
                <a:solidFill>
                  <a:srgbClr val="000000"/>
                </a:solidFill>
              </a:rPr>
              <a:t>all the assessment </a:t>
            </a:r>
            <a:r>
              <a:rPr lang="en-US" kern="0" dirty="0" smtClean="0">
                <a:solidFill>
                  <a:srgbClr val="000000"/>
                </a:solidFill>
              </a:rPr>
              <a:t>tasks, both formative and summative.</a:t>
            </a:r>
            <a:endParaRPr lang="en-US" dirty="0">
              <a:solidFill>
                <a:srgbClr val="7030A0"/>
              </a:solidFill>
            </a:endParaRPr>
          </a:p>
          <a:p>
            <a:pPr marL="342588" indent="-342588" defTabSz="913569">
              <a:buNone/>
              <a:defRPr/>
            </a:pPr>
            <a:endParaRPr lang="en-AU" sz="2300" kern="0" dirty="0">
              <a:solidFill>
                <a:srgbClr val="000000"/>
              </a:solidFill>
              <a:latin typeface="Arial"/>
            </a:endParaRPr>
          </a:p>
        </p:txBody>
      </p:sp>
    </p:spTree>
    <p:extLst>
      <p:ext uri="{BB962C8B-B14F-4D97-AF65-F5344CB8AC3E}">
        <p14:creationId xmlns:p14="http://schemas.microsoft.com/office/powerpoint/2010/main" val="147514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906000" cy="720080"/>
          </a:xfrm>
        </p:spPr>
        <p:txBody>
          <a:bodyPr>
            <a:noAutofit/>
          </a:bodyPr>
          <a:lstStyle/>
          <a:p>
            <a:r>
              <a:rPr lang="en-US" dirty="0"/>
              <a:t>The teaching, learning and assessment process</a:t>
            </a:r>
            <a:endParaRPr lang="en-AU" dirty="0"/>
          </a:p>
        </p:txBody>
      </p:sp>
      <p:grpSp>
        <p:nvGrpSpPr>
          <p:cNvPr id="73" name="Group 72"/>
          <p:cNvGrpSpPr/>
          <p:nvPr/>
        </p:nvGrpSpPr>
        <p:grpSpPr>
          <a:xfrm>
            <a:off x="2405452" y="1395936"/>
            <a:ext cx="4871084" cy="4972111"/>
            <a:chOff x="2405452" y="1395930"/>
            <a:chExt cx="4871084" cy="4972111"/>
          </a:xfrm>
        </p:grpSpPr>
        <p:grpSp>
          <p:nvGrpSpPr>
            <p:cNvPr id="4" name="Group 3"/>
            <p:cNvGrpSpPr/>
            <p:nvPr/>
          </p:nvGrpSpPr>
          <p:grpSpPr>
            <a:xfrm rot="19828582">
              <a:off x="2405452" y="1395930"/>
              <a:ext cx="4871084" cy="4972111"/>
              <a:chOff x="0" y="5"/>
              <a:chExt cx="6858535" cy="7000461"/>
            </a:xfrm>
          </p:grpSpPr>
          <p:sp>
            <p:nvSpPr>
              <p:cNvPr id="5" name="Oval 4"/>
              <p:cNvSpPr>
                <a:spLocks noChangeArrowheads="1"/>
              </p:cNvSpPr>
              <p:nvPr/>
            </p:nvSpPr>
            <p:spPr bwMode="auto">
              <a:xfrm rot="19805135">
                <a:off x="0" y="284330"/>
                <a:ext cx="6858535" cy="6716136"/>
              </a:xfrm>
              <a:prstGeom prst="ellipse">
                <a:avLst/>
              </a:prstGeom>
              <a:solidFill>
                <a:srgbClr val="CACACA"/>
              </a:solidFill>
              <a:ln>
                <a:noFill/>
              </a:ln>
              <a:effectLst/>
              <a:extLst>
                <a:ext uri="{91240B29-F687-4f45-9708-019B960494DF}">
                  <a14:hiddenLine xmlns:a14="http://schemas.microsoft.com/office/drawing/2010/main" xmlns="" w="9525" algn="in">
                    <a:solidFill>
                      <a:srgbClr val="FF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6" name="Group 5"/>
              <p:cNvGrpSpPr/>
              <p:nvPr/>
            </p:nvGrpSpPr>
            <p:grpSpPr>
              <a:xfrm rot="5400000">
                <a:off x="149637" y="74975"/>
                <a:ext cx="6552437" cy="6402498"/>
                <a:chOff x="149632" y="74970"/>
                <a:chExt cx="6552437" cy="6402498"/>
              </a:xfrm>
            </p:grpSpPr>
            <p:sp>
              <p:nvSpPr>
                <p:cNvPr id="7" name="AutoShape 123"/>
                <p:cNvSpPr>
                  <a:spLocks noChangeArrowheads="1"/>
                </p:cNvSpPr>
                <p:nvPr/>
              </p:nvSpPr>
              <p:spPr bwMode="auto">
                <a:xfrm rot="3535741">
                  <a:off x="4766759" y="1672063"/>
                  <a:ext cx="3240014" cy="63060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8" name="Group 7"/>
                <p:cNvGrpSpPr>
                  <a:grpSpLocks/>
                </p:cNvGrpSpPr>
                <p:nvPr/>
              </p:nvGrpSpPr>
              <p:grpSpPr bwMode="auto">
                <a:xfrm rot="3564334">
                  <a:off x="3526249" y="1357598"/>
                  <a:ext cx="2792302" cy="2519974"/>
                  <a:chOff x="3510113" y="1358666"/>
                  <a:chExt cx="2014549" cy="1829434"/>
                </a:xfrm>
              </p:grpSpPr>
              <p:sp>
                <p:nvSpPr>
                  <p:cNvPr id="65" name="AutoShape 125"/>
                  <p:cNvSpPr>
                    <a:spLocks noChangeArrowheads="1"/>
                  </p:cNvSpPr>
                  <p:nvPr/>
                </p:nvSpPr>
                <p:spPr bwMode="auto">
                  <a:xfrm rot="10800000">
                    <a:off x="3510113" y="1419054"/>
                    <a:ext cx="2014549" cy="1769046"/>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66" name="Text Box 126"/>
                  <p:cNvSpPr txBox="1">
                    <a:spLocks noChangeArrowheads="1"/>
                  </p:cNvSpPr>
                  <p:nvPr/>
                </p:nvSpPr>
                <p:spPr bwMode="auto">
                  <a:xfrm>
                    <a:off x="3534217" y="1358666"/>
                    <a:ext cx="1911714"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8064A2"/>
                        </a:solidFill>
                        <a:latin typeface="Calibri"/>
                        <a:ea typeface="Times New Roman"/>
                        <a:cs typeface="Arial"/>
                      </a:rPr>
                      <a:t>Develop assessment tasks </a:t>
                    </a:r>
                    <a:r>
                      <a:rPr lang="en-AU" sz="1050" b="1" dirty="0" smtClean="0">
                        <a:solidFill>
                          <a:srgbClr val="8064A2"/>
                        </a:solidFill>
                        <a:latin typeface="Calibri"/>
                        <a:ea typeface="Times New Roman"/>
                        <a:cs typeface="Arial"/>
                      </a:rPr>
                      <a:t>and</a:t>
                    </a:r>
                    <a:endParaRPr lang="en-AU" sz="1050" b="1" dirty="0">
                      <a:solidFill>
                        <a:srgbClr val="8064A2"/>
                      </a:solidFill>
                      <a:latin typeface="Calibri"/>
                      <a:ea typeface="Times New Roman"/>
                      <a:cs typeface="Arial"/>
                    </a:endParaRPr>
                  </a:p>
                  <a:p>
                    <a:pPr algn="ctr" fontAlgn="base"/>
                    <a:r>
                      <a:rPr lang="en-AU" sz="1050" b="1" dirty="0">
                        <a:solidFill>
                          <a:srgbClr val="8064A2"/>
                        </a:solidFill>
                        <a:latin typeface="Calibri"/>
                        <a:ea typeface="Times New Roman"/>
                        <a:cs typeface="Arial"/>
                      </a:rPr>
                      <a:t> marking keys</a:t>
                    </a:r>
                    <a:endParaRPr lang="en-AU" sz="1050" dirty="0">
                      <a:latin typeface="Times New Roman"/>
                      <a:ea typeface="Times New Roman"/>
                      <a:cs typeface="Times New Roman"/>
                    </a:endParaRPr>
                  </a:p>
                </p:txBody>
              </p:sp>
              <p:sp>
                <p:nvSpPr>
                  <p:cNvPr id="67" name="Text Box 127"/>
                  <p:cNvSpPr txBox="1">
                    <a:spLocks noChangeArrowheads="1"/>
                  </p:cNvSpPr>
                  <p:nvPr/>
                </p:nvSpPr>
                <p:spPr bwMode="auto">
                  <a:xfrm>
                    <a:off x="4326785" y="1679414"/>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8" name="Text Box 128"/>
                  <p:cNvSpPr txBox="1">
                    <a:spLocks noChangeArrowheads="1"/>
                  </p:cNvSpPr>
                  <p:nvPr/>
                </p:nvSpPr>
                <p:spPr bwMode="auto">
                  <a:xfrm>
                    <a:off x="3907570" y="1834337"/>
                    <a:ext cx="1094164" cy="384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support materials</a:t>
                    </a:r>
                    <a:endParaRPr lang="en-AU" sz="700" dirty="0">
                      <a:latin typeface="Times New Roman"/>
                      <a:ea typeface="Times New Roman"/>
                      <a:cs typeface="Times New Roman"/>
                    </a:endParaRPr>
                  </a:p>
                </p:txBody>
              </p:sp>
              <p:sp>
                <p:nvSpPr>
                  <p:cNvPr id="69" name="Text Box 129"/>
                  <p:cNvSpPr txBox="1">
                    <a:spLocks noChangeArrowheads="1"/>
                  </p:cNvSpPr>
                  <p:nvPr/>
                </p:nvSpPr>
                <p:spPr bwMode="auto">
                  <a:xfrm>
                    <a:off x="4246781" y="2133898"/>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70" name="Text Box 130"/>
                  <p:cNvSpPr txBox="1">
                    <a:spLocks noChangeArrowheads="1"/>
                  </p:cNvSpPr>
                  <p:nvPr/>
                </p:nvSpPr>
                <p:spPr bwMode="auto">
                  <a:xfrm>
                    <a:off x="4036807" y="2326371"/>
                    <a:ext cx="943745" cy="6413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tasks </a:t>
                    </a:r>
                  </a:p>
                  <a:p>
                    <a:pPr algn="ctr" fontAlgn="base"/>
                    <a:r>
                      <a:rPr lang="en-AU" sz="700" b="1" dirty="0">
                        <a:solidFill>
                          <a:srgbClr val="8064A2"/>
                        </a:solidFill>
                        <a:latin typeface="Calibri"/>
                        <a:ea typeface="Times New Roman"/>
                        <a:cs typeface="Arial"/>
                      </a:rPr>
                      <a:t>and marking keys</a:t>
                    </a:r>
                    <a:endParaRPr lang="en-AU" sz="700" dirty="0">
                      <a:latin typeface="Times New Roman"/>
                      <a:ea typeface="Times New Roman"/>
                      <a:cs typeface="Times New Roman"/>
                    </a:endParaRPr>
                  </a:p>
                  <a:p>
                    <a:pPr algn="ctr" fontAlgn="base"/>
                    <a:r>
                      <a:rPr lang="en-AU" sz="500" b="1" i="1" dirty="0">
                        <a:solidFill>
                          <a:srgbClr val="8064A2"/>
                        </a:solidFill>
                        <a:latin typeface="Calibri"/>
                        <a:ea typeface="Times New Roman"/>
                        <a:cs typeface="Arial"/>
                      </a:rPr>
                      <a:t> </a:t>
                    </a:r>
                    <a:endParaRPr lang="en-AU" sz="5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sp>
              <p:nvSpPr>
                <p:cNvPr id="9" name="AutoShape 131"/>
                <p:cNvSpPr>
                  <a:spLocks noChangeArrowheads="1"/>
                </p:cNvSpPr>
                <p:nvPr/>
              </p:nvSpPr>
              <p:spPr bwMode="auto">
                <a:xfrm rot="17988248">
                  <a:off x="-208012" y="1379970"/>
                  <a:ext cx="3240000" cy="630000"/>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0" name="AutoShape 132"/>
                <p:cNvSpPr>
                  <a:spLocks noChangeArrowheads="1"/>
                </p:cNvSpPr>
                <p:nvPr/>
              </p:nvSpPr>
              <p:spPr bwMode="auto">
                <a:xfrm rot="7188248">
                  <a:off x="1325197" y="1437340"/>
                  <a:ext cx="2792302" cy="2436793"/>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1" name="Text Box 133"/>
                <p:cNvSpPr txBox="1">
                  <a:spLocks noChangeArrowheads="1"/>
                </p:cNvSpPr>
                <p:nvPr/>
              </p:nvSpPr>
              <p:spPr bwMode="auto">
                <a:xfrm rot="17988248">
                  <a:off x="215830" y="2024764"/>
                  <a:ext cx="3244374" cy="314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Establish content to be taught</a:t>
                  </a:r>
                  <a:endParaRPr lang="en-AU" sz="1050" dirty="0">
                    <a:latin typeface="Times New Roman"/>
                    <a:ea typeface="Times New Roman"/>
                    <a:cs typeface="Times New Roman"/>
                  </a:endParaRPr>
                </a:p>
              </p:txBody>
            </p:sp>
            <p:sp>
              <p:nvSpPr>
                <p:cNvPr id="12" name="Text Box 134"/>
                <p:cNvSpPr txBox="1">
                  <a:spLocks noChangeArrowheads="1"/>
                </p:cNvSpPr>
                <p:nvPr/>
              </p:nvSpPr>
              <p:spPr bwMode="auto">
                <a:xfrm rot="17991153">
                  <a:off x="1861883" y="2154737"/>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13" name="Text Box 135"/>
                <p:cNvSpPr txBox="1">
                  <a:spLocks noChangeArrowheads="1"/>
                </p:cNvSpPr>
                <p:nvPr/>
              </p:nvSpPr>
              <p:spPr bwMode="auto">
                <a:xfrm rot="17983113">
                  <a:off x="1450554" y="2239678"/>
                  <a:ext cx="1723586" cy="3041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i="1" dirty="0">
                      <a:solidFill>
                        <a:schemeClr val="bg1"/>
                      </a:solidFill>
                      <a:ea typeface="Times New Roman"/>
                      <a:cs typeface="Times New Roman"/>
                    </a:rPr>
                    <a:t>Western Australian Curriculum and Assessment Outline</a:t>
                  </a:r>
                </a:p>
              </p:txBody>
            </p:sp>
            <p:sp>
              <p:nvSpPr>
                <p:cNvPr id="14" name="Text Box 136"/>
                <p:cNvSpPr txBox="1">
                  <a:spLocks noChangeArrowheads="1"/>
                </p:cNvSpPr>
                <p:nvPr/>
              </p:nvSpPr>
              <p:spPr bwMode="auto">
                <a:xfrm rot="17988248">
                  <a:off x="2311436" y="2474767"/>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15" name="Text Box 137"/>
                <p:cNvSpPr txBox="1">
                  <a:spLocks noChangeArrowheads="1"/>
                </p:cNvSpPr>
                <p:nvPr/>
              </p:nvSpPr>
              <p:spPr bwMode="auto">
                <a:xfrm rot="17988248">
                  <a:off x="2305903" y="2432808"/>
                  <a:ext cx="1130117" cy="608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Teaching and learning programs</a:t>
                  </a:r>
                  <a:endParaRPr lang="en-AU" sz="700" dirty="0">
                    <a:latin typeface="Times New Roman"/>
                    <a:ea typeface="Times New Roman"/>
                    <a:cs typeface="Times New Roman"/>
                  </a:endParaRPr>
                </a:p>
              </p:txBody>
            </p:sp>
            <p:sp>
              <p:nvSpPr>
                <p:cNvPr id="16" name="Text Box 138"/>
                <p:cNvSpPr txBox="1">
                  <a:spLocks noChangeArrowheads="1"/>
                </p:cNvSpPr>
                <p:nvPr/>
              </p:nvSpPr>
              <p:spPr bwMode="auto">
                <a:xfrm rot="17988248">
                  <a:off x="986665" y="1724164"/>
                  <a:ext cx="792138" cy="335880"/>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1</a:t>
                  </a:r>
                  <a:endParaRPr lang="en-AU" sz="1200" dirty="0">
                    <a:latin typeface="Times New Roman"/>
                    <a:ea typeface="Times New Roman"/>
                    <a:cs typeface="Times New Roman"/>
                  </a:endParaRPr>
                </a:p>
              </p:txBody>
            </p:sp>
            <p:sp>
              <p:nvSpPr>
                <p:cNvPr id="17" name="AutoShape 139"/>
                <p:cNvSpPr>
                  <a:spLocks noChangeArrowheads="1"/>
                </p:cNvSpPr>
                <p:nvPr/>
              </p:nvSpPr>
              <p:spPr bwMode="auto">
                <a:xfrm rot="21588248">
                  <a:off x="2399004" y="76849"/>
                  <a:ext cx="3240000" cy="6300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8" name="AutoShape 140"/>
                <p:cNvSpPr>
                  <a:spLocks noChangeArrowheads="1"/>
                </p:cNvSpPr>
                <p:nvPr/>
              </p:nvSpPr>
              <p:spPr bwMode="auto">
                <a:xfrm rot="10788248">
                  <a:off x="2415682" y="800505"/>
                  <a:ext cx="2774964" cy="2452018"/>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9" name="Text Box 141"/>
                <p:cNvSpPr txBox="1">
                  <a:spLocks noChangeArrowheads="1"/>
                </p:cNvSpPr>
                <p:nvPr/>
              </p:nvSpPr>
              <p:spPr bwMode="auto">
                <a:xfrm rot="21588248">
                  <a:off x="2534141" y="856936"/>
                  <a:ext cx="2586793" cy="2766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smtClean="0">
                      <a:solidFill>
                        <a:srgbClr val="1F497D"/>
                      </a:solidFill>
                      <a:latin typeface="Calibri"/>
                      <a:ea typeface="Times New Roman"/>
                      <a:cs typeface="Arial"/>
                    </a:rPr>
                    <a:t>Plan </a:t>
                  </a:r>
                  <a:r>
                    <a:rPr lang="en-AU" sz="1050" b="1" dirty="0">
                      <a:solidFill>
                        <a:srgbClr val="1F497D"/>
                      </a:solidFill>
                      <a:latin typeface="Calibri"/>
                      <a:ea typeface="Times New Roman"/>
                      <a:cs typeface="Arial"/>
                    </a:rPr>
                    <a:t>for assessment</a:t>
                  </a:r>
                  <a:endParaRPr lang="en-AU" sz="1050" dirty="0">
                    <a:latin typeface="Times New Roman"/>
                    <a:ea typeface="Times New Roman"/>
                    <a:cs typeface="Times New Roman"/>
                  </a:endParaRPr>
                </a:p>
              </p:txBody>
            </p:sp>
            <p:sp>
              <p:nvSpPr>
                <p:cNvPr id="20" name="Text Box 142"/>
                <p:cNvSpPr txBox="1">
                  <a:spLocks noChangeArrowheads="1"/>
                </p:cNvSpPr>
                <p:nvPr/>
              </p:nvSpPr>
              <p:spPr bwMode="auto">
                <a:xfrm>
                  <a:off x="3580355" y="1165677"/>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21" name="Text Box 143"/>
                <p:cNvSpPr txBox="1">
                  <a:spLocks noChangeArrowheads="1"/>
                </p:cNvSpPr>
                <p:nvPr/>
              </p:nvSpPr>
              <p:spPr bwMode="auto">
                <a:xfrm>
                  <a:off x="2980183" y="1355216"/>
                  <a:ext cx="1819693" cy="4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Ways, and principles, of assessment</a:t>
                  </a:r>
                  <a:endParaRPr lang="en-AU" sz="700" dirty="0">
                    <a:latin typeface="Times New Roman"/>
                    <a:ea typeface="Times New Roman"/>
                    <a:cs typeface="Times New Roman"/>
                  </a:endParaRPr>
                </a:p>
              </p:txBody>
            </p:sp>
            <p:sp>
              <p:nvSpPr>
                <p:cNvPr id="22" name="Text Box 144"/>
                <p:cNvSpPr txBox="1">
                  <a:spLocks noChangeArrowheads="1"/>
                </p:cNvSpPr>
                <p:nvPr/>
              </p:nvSpPr>
              <p:spPr bwMode="auto">
                <a:xfrm>
                  <a:off x="3492530" y="1812259"/>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23" name="Text Box 145"/>
                <p:cNvSpPr txBox="1">
                  <a:spLocks noChangeArrowheads="1"/>
                </p:cNvSpPr>
                <p:nvPr/>
              </p:nvSpPr>
              <p:spPr bwMode="auto">
                <a:xfrm>
                  <a:off x="3182548" y="2115472"/>
                  <a:ext cx="1235687" cy="6107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Assessment policy and assessment </a:t>
                  </a:r>
                </a:p>
                <a:p>
                  <a:pPr algn="ctr" fontAlgn="base"/>
                  <a:r>
                    <a:rPr lang="en-AU" sz="700" b="1" dirty="0">
                      <a:solidFill>
                        <a:srgbClr val="1F497D"/>
                      </a:solidFill>
                      <a:latin typeface="Calibri"/>
                      <a:ea typeface="Times New Roman"/>
                      <a:cs typeface="Arial"/>
                    </a:rPr>
                    <a:t>plans</a:t>
                  </a:r>
                  <a:endParaRPr lang="en-AU" sz="700" dirty="0">
                    <a:latin typeface="Times New Roman"/>
                    <a:ea typeface="Times New Roman"/>
                    <a:cs typeface="Times New Roman"/>
                  </a:endParaRPr>
                </a:p>
              </p:txBody>
            </p:sp>
            <p:sp>
              <p:nvSpPr>
                <p:cNvPr id="24" name="Text Box 146"/>
                <p:cNvSpPr txBox="1">
                  <a:spLocks noChangeArrowheads="1"/>
                </p:cNvSpPr>
                <p:nvPr/>
              </p:nvSpPr>
              <p:spPr bwMode="auto">
                <a:xfrm rot="21588248">
                  <a:off x="3409747" y="326299"/>
                  <a:ext cx="787219" cy="337979"/>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2</a:t>
                  </a:r>
                  <a:endParaRPr lang="en-AU" sz="1200" dirty="0">
                    <a:latin typeface="Times New Roman"/>
                    <a:ea typeface="Times New Roman"/>
                    <a:cs typeface="Times New Roman"/>
                  </a:endParaRPr>
                </a:p>
              </p:txBody>
            </p:sp>
            <p:sp>
              <p:nvSpPr>
                <p:cNvPr id="25" name="Text Box 147"/>
                <p:cNvSpPr txBox="1">
                  <a:spLocks noChangeArrowheads="1"/>
                </p:cNvSpPr>
                <p:nvPr/>
              </p:nvSpPr>
              <p:spPr bwMode="auto">
                <a:xfrm rot="3628446">
                  <a:off x="5767274" y="1666667"/>
                  <a:ext cx="792138" cy="335880"/>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3</a:t>
                  </a:r>
                  <a:endParaRPr lang="en-AU" sz="1200" dirty="0">
                    <a:latin typeface="Times New Roman"/>
                    <a:ea typeface="Times New Roman"/>
                    <a:cs typeface="Times New Roman"/>
                  </a:endParaRPr>
                </a:p>
              </p:txBody>
            </p:sp>
            <p:sp>
              <p:nvSpPr>
                <p:cNvPr id="26" name="AutoShape 148"/>
                <p:cNvSpPr>
                  <a:spLocks noChangeArrowheads="1"/>
                </p:cNvSpPr>
                <p:nvPr/>
              </p:nvSpPr>
              <p:spPr bwMode="auto">
                <a:xfrm rot="7180639">
                  <a:off x="4579293" y="4542157"/>
                  <a:ext cx="3240014" cy="63060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7" name="AutoShape 149"/>
                <p:cNvSpPr>
                  <a:spLocks noChangeArrowheads="1"/>
                </p:cNvSpPr>
                <p:nvPr/>
              </p:nvSpPr>
              <p:spPr bwMode="auto">
                <a:xfrm rot="17983113">
                  <a:off x="3496241" y="2673683"/>
                  <a:ext cx="2792302" cy="2436793"/>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8" name="Text Box 150"/>
                <p:cNvSpPr txBox="1">
                  <a:spLocks noChangeArrowheads="1"/>
                </p:cNvSpPr>
                <p:nvPr/>
              </p:nvSpPr>
              <p:spPr bwMode="auto">
                <a:xfrm rot="7200000">
                  <a:off x="4602168" y="4247754"/>
                  <a:ext cx="2524279" cy="4027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Administer and mark assessment tasks</a:t>
                  </a:r>
                  <a:endParaRPr lang="en-AU" sz="1050" dirty="0">
                    <a:latin typeface="Times New Roman"/>
                    <a:ea typeface="Times New Roman"/>
                    <a:cs typeface="Times New Roman"/>
                  </a:endParaRPr>
                </a:p>
              </p:txBody>
            </p:sp>
            <p:sp>
              <p:nvSpPr>
                <p:cNvPr id="29" name="Text Box 151"/>
                <p:cNvSpPr txBox="1">
                  <a:spLocks noChangeArrowheads="1"/>
                </p:cNvSpPr>
                <p:nvPr/>
              </p:nvSpPr>
              <p:spPr bwMode="auto">
                <a:xfrm rot="7180639">
                  <a:off x="5282786" y="4026393"/>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0" name="Text Box 152"/>
                <p:cNvSpPr txBox="1">
                  <a:spLocks noChangeArrowheads="1"/>
                </p:cNvSpPr>
                <p:nvPr/>
              </p:nvSpPr>
              <p:spPr bwMode="auto">
                <a:xfrm rot="7180639">
                  <a:off x="4206047" y="3826001"/>
                  <a:ext cx="2011455" cy="491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Principles of teaching, learning and assessment</a:t>
                  </a:r>
                  <a:endParaRPr lang="en-AU" sz="700" dirty="0">
                    <a:latin typeface="Times New Roman"/>
                    <a:ea typeface="Times New Roman"/>
                    <a:cs typeface="Times New Roman"/>
                  </a:endParaRPr>
                </a:p>
              </p:txBody>
            </p:sp>
            <p:sp>
              <p:nvSpPr>
                <p:cNvPr id="31" name="Text Box 153"/>
                <p:cNvSpPr txBox="1">
                  <a:spLocks noChangeArrowheads="1"/>
                </p:cNvSpPr>
                <p:nvPr/>
              </p:nvSpPr>
              <p:spPr bwMode="auto">
                <a:xfrm rot="7180639">
                  <a:off x="4622781" y="3814821"/>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2" name="Text Box 154"/>
                <p:cNvSpPr txBox="1">
                  <a:spLocks noChangeArrowheads="1"/>
                </p:cNvSpPr>
                <p:nvPr/>
              </p:nvSpPr>
              <p:spPr bwMode="auto">
                <a:xfrm rot="7180639">
                  <a:off x="3964944" y="3448374"/>
                  <a:ext cx="1308095" cy="598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Common understandings</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nvGrpSpPr>
                <p:cNvPr id="33" name="Group 32"/>
                <p:cNvGrpSpPr>
                  <a:grpSpLocks/>
                </p:cNvGrpSpPr>
                <p:nvPr/>
              </p:nvGrpSpPr>
              <p:grpSpPr bwMode="auto">
                <a:xfrm rot="16188248">
                  <a:off x="586280" y="2850363"/>
                  <a:ext cx="3689909" cy="3023216"/>
                  <a:chOff x="586282" y="2850362"/>
                  <a:chExt cx="2662142" cy="2194775"/>
                </a:xfrm>
              </p:grpSpPr>
              <p:sp>
                <p:nvSpPr>
                  <p:cNvPr id="57" name="AutoShape 156"/>
                  <p:cNvSpPr>
                    <a:spLocks noChangeArrowheads="1"/>
                  </p:cNvSpPr>
                  <p:nvPr/>
                </p:nvSpPr>
                <p:spPr bwMode="auto">
                  <a:xfrm rot="19800000">
                    <a:off x="586282" y="2850362"/>
                    <a:ext cx="2337558" cy="457804"/>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8" name="AutoShape 157"/>
                  <p:cNvSpPr>
                    <a:spLocks noChangeArrowheads="1"/>
                  </p:cNvSpPr>
                  <p:nvPr/>
                </p:nvSpPr>
                <p:spPr bwMode="auto">
                  <a:xfrm rot="8993813">
                    <a:off x="1233875" y="3276091"/>
                    <a:ext cx="2014549" cy="1769046"/>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9" name="Text Box 158"/>
                  <p:cNvSpPr txBox="1">
                    <a:spLocks noChangeArrowheads="1"/>
                  </p:cNvSpPr>
                  <p:nvPr/>
                </p:nvSpPr>
                <p:spPr bwMode="auto">
                  <a:xfrm rot="19790564">
                    <a:off x="794946" y="3436239"/>
                    <a:ext cx="2007183" cy="2415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FFFFFF"/>
                        </a:solidFill>
                        <a:latin typeface="Calibri"/>
                        <a:ea typeface="Times New Roman"/>
                        <a:cs typeface="Arial"/>
                      </a:rPr>
                      <a:t>    </a:t>
                    </a:r>
                    <a:r>
                      <a:rPr lang="en-AU" sz="1050" b="1" dirty="0">
                        <a:solidFill>
                          <a:srgbClr val="FFFFFF"/>
                        </a:solidFill>
                        <a:latin typeface="Calibri"/>
                        <a:ea typeface="Times New Roman"/>
                        <a:cs typeface="Arial"/>
                      </a:rPr>
                      <a:t>Assign </a:t>
                    </a:r>
                    <a:r>
                      <a:rPr lang="en-AU" sz="1050" b="1" dirty="0" smtClean="0">
                        <a:solidFill>
                          <a:srgbClr val="FFFFFF"/>
                        </a:solidFill>
                        <a:latin typeface="Calibri"/>
                        <a:ea typeface="Times New Roman"/>
                        <a:cs typeface="Arial"/>
                      </a:rPr>
                      <a:t>a grade for reporting </a:t>
                    </a:r>
                    <a:endParaRPr lang="en-AU" sz="1050" dirty="0">
                      <a:latin typeface="Times New Roman"/>
                      <a:ea typeface="Times New Roman"/>
                      <a:cs typeface="Times New Roman"/>
                    </a:endParaRPr>
                  </a:p>
                </p:txBody>
              </p:sp>
              <p:sp>
                <p:nvSpPr>
                  <p:cNvPr id="60" name="Text Box 159"/>
                  <p:cNvSpPr txBox="1">
                    <a:spLocks noChangeArrowheads="1"/>
                  </p:cNvSpPr>
                  <p:nvPr/>
                </p:nvSpPr>
                <p:spPr bwMode="auto">
                  <a:xfrm rot="19790564">
                    <a:off x="1799842" y="3586473"/>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1" name="Text Box 160"/>
                  <p:cNvSpPr txBox="1">
                    <a:spLocks noChangeArrowheads="1"/>
                  </p:cNvSpPr>
                  <p:nvPr/>
                </p:nvSpPr>
                <p:spPr bwMode="auto">
                  <a:xfrm rot="19790564">
                    <a:off x="1401014" y="3690442"/>
                    <a:ext cx="1451195" cy="415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Policy Standards for Pre-primary to Year 10: Teaching, Assessing and Reporting</a:t>
                    </a:r>
                  </a:p>
                  <a:p>
                    <a:pPr algn="ctr" fontAlgn="base"/>
                    <a:r>
                      <a:rPr lang="en-AU" sz="700" b="1" dirty="0">
                        <a:solidFill>
                          <a:srgbClr val="FFFFFF"/>
                        </a:solidFill>
                        <a:latin typeface="Calibri"/>
                        <a:ea typeface="Times New Roman"/>
                        <a:cs typeface="Arial"/>
                      </a:rPr>
                      <a:t>Judging Standards</a:t>
                    </a:r>
                    <a:endParaRPr lang="en-AU" sz="700" dirty="0">
                      <a:latin typeface="Times New Roman"/>
                      <a:ea typeface="Times New Roman"/>
                      <a:cs typeface="Times New Roman"/>
                    </a:endParaRPr>
                  </a:p>
                </p:txBody>
              </p:sp>
              <p:sp>
                <p:nvSpPr>
                  <p:cNvPr id="62" name="Text Box 161"/>
                  <p:cNvSpPr txBox="1">
                    <a:spLocks noChangeArrowheads="1"/>
                  </p:cNvSpPr>
                  <p:nvPr/>
                </p:nvSpPr>
                <p:spPr bwMode="auto">
                  <a:xfrm rot="19790564">
                    <a:off x="2011964" y="4148027"/>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63" name="Text Box 162"/>
                  <p:cNvSpPr txBox="1">
                    <a:spLocks noChangeArrowheads="1"/>
                  </p:cNvSpPr>
                  <p:nvPr/>
                </p:nvSpPr>
                <p:spPr bwMode="auto">
                  <a:xfrm rot="19800000">
                    <a:off x="1934122" y="4304949"/>
                    <a:ext cx="943745" cy="264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School report</a:t>
                    </a:r>
                    <a:endParaRPr lang="en-AU" sz="700" dirty="0">
                      <a:latin typeface="Times New Roman"/>
                      <a:ea typeface="Times New Roman"/>
                      <a:cs typeface="Times New Roman"/>
                    </a:endParaRPr>
                  </a:p>
                </p:txBody>
              </p:sp>
              <p:sp>
                <p:nvSpPr>
                  <p:cNvPr id="64" name="Text Box 163"/>
                  <p:cNvSpPr txBox="1">
                    <a:spLocks noChangeArrowheads="1"/>
                  </p:cNvSpPr>
                  <p:nvPr/>
                </p:nvSpPr>
                <p:spPr bwMode="auto">
                  <a:xfrm rot="19800000">
                    <a:off x="1369789" y="3091691"/>
                    <a:ext cx="571500" cy="243840"/>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6</a:t>
                    </a:r>
                    <a:endParaRPr lang="en-AU" sz="1200" dirty="0">
                      <a:latin typeface="Times New Roman"/>
                      <a:ea typeface="Times New Roman"/>
                      <a:cs typeface="Times New Roman"/>
                    </a:endParaRPr>
                  </a:p>
                </p:txBody>
              </p:sp>
            </p:grpSp>
            <p:sp>
              <p:nvSpPr>
                <p:cNvPr id="34" name="AutoShape 164"/>
                <p:cNvSpPr>
                  <a:spLocks noChangeArrowheads="1"/>
                </p:cNvSpPr>
                <p:nvPr/>
              </p:nvSpPr>
              <p:spPr bwMode="auto">
                <a:xfrm rot="10788248">
                  <a:off x="1966951" y="5834782"/>
                  <a:ext cx="3240000" cy="6300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5" name="AutoShape 165"/>
                <p:cNvSpPr>
                  <a:spLocks noChangeArrowheads="1"/>
                </p:cNvSpPr>
                <p:nvPr/>
              </p:nvSpPr>
              <p:spPr bwMode="auto">
                <a:xfrm rot="21591029">
                  <a:off x="2415849" y="3297461"/>
                  <a:ext cx="2774964" cy="2452018"/>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6" name="Text Box 166"/>
                <p:cNvSpPr txBox="1">
                  <a:spLocks noChangeArrowheads="1"/>
                </p:cNvSpPr>
                <p:nvPr/>
              </p:nvSpPr>
              <p:spPr bwMode="auto">
                <a:xfrm rot="10800000">
                  <a:off x="2076634" y="5296904"/>
                  <a:ext cx="3170276" cy="5027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Record </a:t>
                  </a:r>
                  <a:r>
                    <a:rPr lang="en-AU" sz="1050" b="1" dirty="0" smtClean="0">
                      <a:solidFill>
                        <a:srgbClr val="FFFFFF"/>
                      </a:solidFill>
                      <a:latin typeface="Calibri"/>
                      <a:ea typeface="Times New Roman"/>
                      <a:cs typeface="Arial"/>
                    </a:rPr>
                    <a:t>results </a:t>
                  </a:r>
                  <a:r>
                    <a:rPr lang="en-AU" sz="1050" b="1" dirty="0">
                      <a:solidFill>
                        <a:srgbClr val="FFFFFF"/>
                      </a:solidFill>
                      <a:latin typeface="Calibri"/>
                      <a:ea typeface="Times New Roman"/>
                      <a:cs typeface="Arial"/>
                    </a:rPr>
                    <a:t>and collate </a:t>
                  </a:r>
                  <a:endParaRPr lang="en-AU" sz="1050" b="1" dirty="0" smtClean="0">
                    <a:solidFill>
                      <a:srgbClr val="FFFFFF"/>
                    </a:solidFill>
                    <a:latin typeface="Calibri"/>
                    <a:ea typeface="Times New Roman"/>
                    <a:cs typeface="Arial"/>
                  </a:endParaRPr>
                </a:p>
                <a:p>
                  <a:pPr algn="ctr" fontAlgn="base"/>
                  <a:r>
                    <a:rPr lang="en-AU" sz="1050" b="1" dirty="0" smtClean="0">
                      <a:solidFill>
                        <a:srgbClr val="FFFFFF"/>
                      </a:solidFill>
                      <a:latin typeface="Calibri"/>
                      <a:ea typeface="Times New Roman"/>
                      <a:cs typeface="Arial"/>
                    </a:rPr>
                    <a:t>evidence</a:t>
                  </a:r>
                  <a:endParaRPr lang="en-AU" sz="1050" dirty="0">
                    <a:latin typeface="Times New Roman"/>
                    <a:ea typeface="Times New Roman"/>
                    <a:cs typeface="Times New Roman"/>
                  </a:endParaRPr>
                </a:p>
              </p:txBody>
            </p:sp>
            <p:sp>
              <p:nvSpPr>
                <p:cNvPr id="37" name="Text Box 167"/>
                <p:cNvSpPr txBox="1">
                  <a:spLocks noChangeArrowheads="1"/>
                </p:cNvSpPr>
                <p:nvPr/>
              </p:nvSpPr>
              <p:spPr bwMode="auto">
                <a:xfrm rot="10788248">
                  <a:off x="3554416" y="5017291"/>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8" name="Text Box 168"/>
                <p:cNvSpPr txBox="1">
                  <a:spLocks noChangeArrowheads="1"/>
                </p:cNvSpPr>
                <p:nvPr/>
              </p:nvSpPr>
              <p:spPr bwMode="auto">
                <a:xfrm rot="10800000">
                  <a:off x="3426397" y="4460071"/>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9" name="Text Box 169"/>
                <p:cNvSpPr txBox="1">
                  <a:spLocks noChangeArrowheads="1"/>
                </p:cNvSpPr>
                <p:nvPr/>
              </p:nvSpPr>
              <p:spPr bwMode="auto">
                <a:xfrm rot="10788248">
                  <a:off x="3140305" y="3834099"/>
                  <a:ext cx="1299971" cy="6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Student assessment </a:t>
                  </a:r>
                </a:p>
                <a:p>
                  <a:pPr algn="ctr" fontAlgn="base"/>
                  <a:r>
                    <a:rPr lang="en-AU" sz="700" b="1" dirty="0">
                      <a:solidFill>
                        <a:srgbClr val="FFFFFF"/>
                      </a:solidFill>
                      <a:latin typeface="Calibri"/>
                      <a:ea typeface="Times New Roman"/>
                      <a:cs typeface="Arial"/>
                    </a:rPr>
                    <a:t>records</a:t>
                  </a:r>
                  <a:endParaRPr lang="en-AU" sz="700" dirty="0">
                    <a:latin typeface="Times New Roman"/>
                    <a:ea typeface="Times New Roman"/>
                    <a:cs typeface="Times New Roman"/>
                  </a:endParaRPr>
                </a:p>
                <a:p>
                  <a:pPr algn="ctr" fontAlgn="base"/>
                  <a:r>
                    <a:rPr lang="en-AU" sz="700" b="1" i="1" dirty="0">
                      <a:solidFill>
                        <a:srgbClr val="FFFFFF"/>
                      </a:solidFill>
                      <a:latin typeface="Calibri"/>
                      <a:ea typeface="Times New Roman"/>
                      <a:cs typeface="Arial"/>
                    </a:rPr>
                    <a:t> </a:t>
                  </a:r>
                  <a:endParaRPr lang="en-AU" sz="700" dirty="0">
                    <a:latin typeface="Times New Roman"/>
                    <a:ea typeface="Times New Roman"/>
                    <a:cs typeface="Times New Roman"/>
                  </a:endParaRPr>
                </a:p>
              </p:txBody>
            </p:sp>
            <p:sp>
              <p:nvSpPr>
                <p:cNvPr id="40" name="Text Box 170"/>
                <p:cNvSpPr txBox="1">
                  <a:spLocks noChangeArrowheads="1"/>
                </p:cNvSpPr>
                <p:nvPr/>
              </p:nvSpPr>
              <p:spPr bwMode="auto">
                <a:xfrm rot="10788248">
                  <a:off x="3406626" y="5898309"/>
                  <a:ext cx="787219" cy="337979"/>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5</a:t>
                  </a:r>
                  <a:endParaRPr lang="en-AU" sz="1200" dirty="0">
                    <a:latin typeface="Times New Roman"/>
                    <a:ea typeface="Times New Roman"/>
                    <a:cs typeface="Times New Roman"/>
                  </a:endParaRPr>
                </a:p>
              </p:txBody>
            </p:sp>
            <p:sp>
              <p:nvSpPr>
                <p:cNvPr id="41" name="Text Box 171"/>
                <p:cNvSpPr txBox="1">
                  <a:spLocks noChangeArrowheads="1"/>
                </p:cNvSpPr>
                <p:nvPr/>
              </p:nvSpPr>
              <p:spPr bwMode="auto">
                <a:xfrm rot="7180639">
                  <a:off x="5874571" y="4459384"/>
                  <a:ext cx="792138" cy="335879"/>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4</a:t>
                  </a:r>
                  <a:endParaRPr lang="en-AU" sz="1200" dirty="0">
                    <a:latin typeface="Times New Roman"/>
                    <a:ea typeface="Times New Roman"/>
                    <a:cs typeface="Times New Roman"/>
                  </a:endParaRPr>
                </a:p>
              </p:txBody>
            </p:sp>
            <p:grpSp>
              <p:nvGrpSpPr>
                <p:cNvPr id="42" name="Group 41"/>
                <p:cNvGrpSpPr>
                  <a:grpSpLocks/>
                </p:cNvGrpSpPr>
                <p:nvPr/>
              </p:nvGrpSpPr>
              <p:grpSpPr bwMode="auto">
                <a:xfrm rot="16188248">
                  <a:off x="147377" y="2938880"/>
                  <a:ext cx="726449" cy="721939"/>
                  <a:chOff x="147377" y="2938880"/>
                  <a:chExt cx="524108" cy="524108"/>
                </a:xfrm>
              </p:grpSpPr>
              <p:sp>
                <p:nvSpPr>
                  <p:cNvPr id="55" name="Oval 54"/>
                  <p:cNvSpPr>
                    <a:spLocks noChangeArrowheads="1"/>
                  </p:cNvSpPr>
                  <p:nvPr/>
                </p:nvSpPr>
                <p:spPr bwMode="auto">
                  <a:xfrm>
                    <a:off x="147377" y="2938880"/>
                    <a:ext cx="524108" cy="524108"/>
                  </a:xfrm>
                  <a:prstGeom prst="ellipse">
                    <a:avLst/>
                  </a:prstGeom>
                  <a:gradFill rotWithShape="0">
                    <a:gsLst>
                      <a:gs pos="0">
                        <a:srgbClr val="808080"/>
                      </a:gs>
                      <a:gs pos="100000">
                        <a:srgbClr val="808080">
                          <a:gamma/>
                          <a:tint val="20000"/>
                          <a:invGamma/>
                        </a:srgbClr>
                      </a:gs>
                    </a:gsLst>
                    <a:path path="shape">
                      <a:fillToRect l="50000" t="50000" r="50000" b="50000"/>
                    </a:path>
                  </a:gra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6" name="Text Box 174"/>
                  <p:cNvSpPr txBox="1">
                    <a:spLocks noChangeArrowheads="1"/>
                  </p:cNvSpPr>
                  <p:nvPr/>
                </p:nvSpPr>
                <p:spPr bwMode="auto">
                  <a:xfrm>
                    <a:off x="226397" y="3059154"/>
                    <a:ext cx="434156" cy="174562"/>
                  </a:xfrm>
                  <a:prstGeom prst="rect">
                    <a:avLst/>
                  </a:prstGeom>
                  <a:noFill/>
                  <a:ln>
                    <a:noFill/>
                  </a:ln>
                  <a:effectLst/>
                  <a:extLst>
                    <a:ext uri="{909E8E84-426E-40dd-AFC4-6F175D3DCCD1}">
                      <a14:hiddenFill xmlns:a14="http://schemas.microsoft.com/office/drawing/2010/main" xmlns="">
                        <a:gradFill rotWithShape="0">
                          <a:gsLst>
                            <a:gs pos="0">
                              <a:srgbClr val="808080"/>
                            </a:gs>
                            <a:gs pos="100000">
                              <a:srgbClr val="808080">
                                <a:gamma/>
                                <a:tint val="20000"/>
                                <a:invGamma/>
                              </a:srgbClr>
                            </a:gs>
                          </a:gsLst>
                          <a:path path="shape">
                            <a:fillToRect l="50000" t="50000" r="50000" b="50000"/>
                          </a:path>
                        </a:gra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fontAlgn="base"/>
                    <a:r>
                      <a:rPr lang="en-AU" sz="1100" dirty="0">
                        <a:solidFill>
                          <a:srgbClr val="000000"/>
                        </a:solidFill>
                        <a:effectLst>
                          <a:outerShdw blurRad="38100" dist="38100" dir="2700000" algn="tl">
                            <a:srgbClr val="C0C0C0"/>
                          </a:outerShdw>
                        </a:effectLst>
                        <a:latin typeface="Calibri"/>
                        <a:ea typeface="Times New Roman"/>
                        <a:cs typeface="Arial"/>
                      </a:rPr>
                      <a:t>START</a:t>
                    </a:r>
                    <a:endParaRPr lang="en-AU" sz="1200" dirty="0">
                      <a:latin typeface="Times New Roman"/>
                      <a:ea typeface="Times New Roman"/>
                      <a:cs typeface="Times New Roman"/>
                    </a:endParaRPr>
                  </a:p>
                </p:txBody>
              </p:sp>
            </p:grpSp>
            <p:cxnSp>
              <p:nvCxnSpPr>
                <p:cNvPr id="43" name="Straight Connector 42"/>
                <p:cNvCxnSpPr/>
                <p:nvPr/>
              </p:nvCxnSpPr>
              <p:spPr bwMode="auto">
                <a:xfrm rot="17983113">
                  <a:off x="862305" y="2251686"/>
                  <a:ext cx="2294682"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rot="17983113">
                  <a:off x="1750529" y="2555672"/>
                  <a:ext cx="1606404"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2675112" y="1195723"/>
                  <a:ext cx="2248122"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a:off x="3011988" y="1830797"/>
                  <a:ext cx="1584980"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p:nvPr/>
              </p:nvCxnSpPr>
              <p:spPr bwMode="auto">
                <a:xfrm rot="3561247">
                  <a:off x="4278649" y="2533033"/>
                  <a:ext cx="1561830" cy="0"/>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rot="3561247">
                  <a:off x="4450522" y="2226841"/>
                  <a:ext cx="2289836" cy="4601"/>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rot="7200000" flipV="1">
                  <a:off x="4463262" y="4316100"/>
                  <a:ext cx="2345745" cy="1103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49"/>
                <p:cNvCxnSpPr/>
                <p:nvPr/>
              </p:nvCxnSpPr>
              <p:spPr bwMode="auto">
                <a:xfrm rot="7200000" flipV="1">
                  <a:off x="4300603" y="3989710"/>
                  <a:ext cx="1539482" cy="361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Connector 50"/>
                <p:cNvCxnSpPr/>
                <p:nvPr/>
              </p:nvCxnSpPr>
              <p:spPr bwMode="auto">
                <a:xfrm rot="10800000">
                  <a:off x="2666633" y="5342255"/>
                  <a:ext cx="2313511"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Connector 51"/>
                <p:cNvCxnSpPr/>
                <p:nvPr/>
              </p:nvCxnSpPr>
              <p:spPr bwMode="auto">
                <a:xfrm rot="10800000">
                  <a:off x="3011988" y="4718664"/>
                  <a:ext cx="1572458"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rot="14378812">
                  <a:off x="914886" y="4340669"/>
                  <a:ext cx="2324744" cy="10914"/>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a:stCxn id="10" idx="5"/>
                </p:cNvCxnSpPr>
                <p:nvPr/>
              </p:nvCxnSpPr>
              <p:spPr bwMode="auto">
                <a:xfrm rot="7171418" flipV="1">
                  <a:off x="2390533" y="3252089"/>
                  <a:ext cx="709819" cy="1254795"/>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72" name="Text Box 169"/>
            <p:cNvSpPr txBox="1">
              <a:spLocks noChangeArrowheads="1"/>
            </p:cNvSpPr>
            <p:nvPr/>
          </p:nvSpPr>
          <p:spPr bwMode="auto">
            <a:xfrm rot="14416830">
              <a:off x="3178111" y="4385874"/>
              <a:ext cx="1420101" cy="301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i="1" dirty="0">
                  <a:solidFill>
                    <a:srgbClr val="FFFFFF"/>
                  </a:solidFill>
                  <a:latin typeface="Calibri"/>
                  <a:ea typeface="Times New Roman"/>
                  <a:cs typeface="Arial"/>
                </a:rPr>
                <a:t>Pre-Primary to Year 10:  Assessment and Reporting Policy </a:t>
              </a:r>
              <a:endParaRPr lang="en-AU" sz="700" dirty="0">
                <a:latin typeface="Times New Roman"/>
                <a:ea typeface="Times New Roman"/>
                <a:cs typeface="Times New Roman"/>
              </a:endParaRPr>
            </a:p>
          </p:txBody>
        </p:sp>
      </p:grpSp>
    </p:spTree>
    <p:extLst>
      <p:ext uri="{BB962C8B-B14F-4D97-AF65-F5344CB8AC3E}">
        <p14:creationId xmlns:p14="http://schemas.microsoft.com/office/powerpoint/2010/main" val="3822719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04" y="836712"/>
            <a:ext cx="8915400" cy="1143000"/>
          </a:xfrm>
        </p:spPr>
        <p:txBody>
          <a:bodyPr/>
          <a:lstStyle/>
          <a:p>
            <a:r>
              <a:rPr lang="en-AU" dirty="0" smtClean="0"/>
              <a:t>Using the K-10 outline website to plan what to teach, assess and report</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425381770"/>
              </p:ext>
            </p:extLst>
          </p:nvPr>
        </p:nvGraphicFramePr>
        <p:xfrm>
          <a:off x="920555" y="2075723"/>
          <a:ext cx="7704855" cy="4297680"/>
        </p:xfrm>
        <a:graphic>
          <a:graphicData uri="http://schemas.openxmlformats.org/drawingml/2006/table">
            <a:tbl>
              <a:tblPr firstRow="1" bandRow="1">
                <a:tableStyleId>{EB9631B5-78F2-41C9-869B-9F39066F8104}</a:tableStyleId>
              </a:tblPr>
              <a:tblGrid>
                <a:gridCol w="1416097"/>
                <a:gridCol w="3720473"/>
                <a:gridCol w="2568285"/>
              </a:tblGrid>
              <a:tr h="502920">
                <a:tc>
                  <a:txBody>
                    <a:bodyPr/>
                    <a:lstStyle/>
                    <a:p>
                      <a:endParaRPr lang="en-AU" sz="13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300" dirty="0" smtClean="0"/>
                        <a:t>Teacher support material </a:t>
                      </a:r>
                    </a:p>
                    <a:p>
                      <a:endParaRPr lang="en-AU" sz="1300" dirty="0"/>
                    </a:p>
                  </a:txBody>
                  <a:tcPr/>
                </a:tc>
                <a:tc>
                  <a:txBody>
                    <a:bodyPr/>
                    <a:lstStyle/>
                    <a:p>
                      <a:r>
                        <a:rPr lang="en-AU" sz="1300" dirty="0" smtClean="0"/>
                        <a:t>Located</a:t>
                      </a:r>
                      <a:r>
                        <a:rPr lang="en-AU" sz="1300" baseline="0" dirty="0" smtClean="0"/>
                        <a:t> on the website at:</a:t>
                      </a:r>
                      <a:endParaRPr lang="en-AU" sz="1300" dirty="0"/>
                    </a:p>
                  </a:txBody>
                  <a:tcPr/>
                </a:tc>
              </a:tr>
              <a:tr h="370840">
                <a:tc rowSpan="4">
                  <a:txBody>
                    <a:bodyPr/>
                    <a:lstStyle/>
                    <a:p>
                      <a:endParaRPr lang="en-AU" sz="1300" dirty="0" smtClean="0"/>
                    </a:p>
                    <a:p>
                      <a:endParaRPr lang="en-AU" sz="1300" dirty="0" smtClean="0"/>
                    </a:p>
                    <a:p>
                      <a:endParaRPr lang="en-AU" sz="1300" dirty="0" smtClean="0"/>
                    </a:p>
                    <a:p>
                      <a:pPr algn="ctr"/>
                      <a:r>
                        <a:rPr lang="en-AU" sz="1300" dirty="0" smtClean="0"/>
                        <a:t>Teaching </a:t>
                      </a:r>
                      <a:endParaRPr lang="en-AU" sz="1300" b="1" dirty="0"/>
                    </a:p>
                  </a:txBody>
                  <a:tcPr>
                    <a:solidFill>
                      <a:schemeClr val="bg1">
                        <a:lumMod val="85000"/>
                      </a:schemeClr>
                    </a:solidFill>
                  </a:tcPr>
                </a:tc>
                <a:tc>
                  <a:txBody>
                    <a:bodyPr/>
                    <a:lstStyle/>
                    <a:p>
                      <a:r>
                        <a:rPr lang="en-AU" sz="1200" dirty="0" smtClean="0"/>
                        <a:t>Principles of teaching,</a:t>
                      </a:r>
                      <a:r>
                        <a:rPr lang="en-AU" sz="1200" baseline="0" dirty="0" smtClean="0"/>
                        <a:t> learning and assessment</a:t>
                      </a:r>
                      <a:endParaRPr lang="en-AU" sz="1200" dirty="0"/>
                    </a:p>
                  </a:txBody>
                  <a:tcPr>
                    <a:solidFill>
                      <a:srgbClr val="D9D9D9"/>
                    </a:solidFill>
                  </a:tcPr>
                </a:tc>
                <a:tc>
                  <a:txBody>
                    <a:bodyPr/>
                    <a:lstStyle/>
                    <a:p>
                      <a:r>
                        <a:rPr lang="en-AU" sz="1200" dirty="0" smtClean="0"/>
                        <a:t>Principles/Guiding</a:t>
                      </a:r>
                      <a:r>
                        <a:rPr lang="en-AU" sz="1200" baseline="0" dirty="0" smtClean="0"/>
                        <a:t> Principles</a:t>
                      </a:r>
                      <a:endParaRPr lang="en-AU" sz="1200" dirty="0"/>
                    </a:p>
                  </a:txBody>
                  <a:tcPr>
                    <a:solidFill>
                      <a:srgbClr val="D9D9D9"/>
                    </a:solidFill>
                  </a:tcPr>
                </a:tc>
              </a:tr>
              <a:tr h="370840">
                <a:tc vMerge="1">
                  <a:txBody>
                    <a:bodyPr/>
                    <a:lstStyle/>
                    <a:p>
                      <a:endParaRPr lang="en-AU" dirty="0"/>
                    </a:p>
                  </a:txBody>
                  <a:tcPr/>
                </a:tc>
                <a:tc>
                  <a:txBody>
                    <a:bodyPr/>
                    <a:lstStyle/>
                    <a:p>
                      <a:r>
                        <a:rPr lang="en-AU" sz="1200" dirty="0" smtClean="0"/>
                        <a:t>Ways of teaching</a:t>
                      </a:r>
                      <a:endParaRPr lang="en-AU" sz="1200" dirty="0"/>
                    </a:p>
                  </a:txBody>
                  <a:tcPr/>
                </a:tc>
                <a:tc>
                  <a:txBody>
                    <a:bodyPr/>
                    <a:lstStyle/>
                    <a:p>
                      <a:r>
                        <a:rPr lang="en-AU" sz="1200" dirty="0" smtClean="0"/>
                        <a:t>Teaching/Overview</a:t>
                      </a:r>
                      <a:endParaRPr lang="en-AU" sz="1200" dirty="0"/>
                    </a:p>
                  </a:txBody>
                  <a:tcPr/>
                </a:tc>
              </a:tr>
              <a:tr h="370840">
                <a:tc vMerge="1">
                  <a:txBody>
                    <a:bodyPr/>
                    <a:lstStyle/>
                    <a:p>
                      <a:endParaRPr lang="en-AU" dirty="0"/>
                    </a:p>
                  </a:txBody>
                  <a:tcPr/>
                </a:tc>
                <a:tc>
                  <a:txBody>
                    <a:bodyPr/>
                    <a:lstStyle/>
                    <a:p>
                      <a:r>
                        <a:rPr lang="en-AU" sz="1200" dirty="0" smtClean="0"/>
                        <a:t>Ways</a:t>
                      </a:r>
                      <a:r>
                        <a:rPr lang="en-AU" sz="1200" baseline="0" dirty="0" smtClean="0"/>
                        <a:t> of teaching video</a:t>
                      </a:r>
                      <a:endParaRPr lang="en-AU" sz="1200" dirty="0"/>
                    </a:p>
                  </a:txBody>
                  <a:tcPr>
                    <a:solidFill>
                      <a:schemeClr val="bg1">
                        <a:lumMod val="85000"/>
                      </a:schemeClr>
                    </a:solidFill>
                  </a:tcPr>
                </a:tc>
                <a:tc>
                  <a:txBody>
                    <a:bodyPr/>
                    <a:lstStyle/>
                    <a:p>
                      <a:r>
                        <a:rPr lang="en-AU" sz="1200" dirty="0" smtClean="0"/>
                        <a:t>Teaching/Overview</a:t>
                      </a:r>
                      <a:endParaRPr lang="en-AU" sz="1200" dirty="0"/>
                    </a:p>
                  </a:txBody>
                  <a:tcPr>
                    <a:solidFill>
                      <a:schemeClr val="bg1">
                        <a:lumMod val="85000"/>
                      </a:schemeClr>
                    </a:solidFill>
                  </a:tcPr>
                </a:tc>
              </a:tr>
              <a:tr h="370840">
                <a:tc vMerge="1">
                  <a:txBody>
                    <a:bodyPr/>
                    <a:lstStyle/>
                    <a:p>
                      <a:endParaRPr lang="en-AU" dirty="0"/>
                    </a:p>
                  </a:txBody>
                  <a:tcPr/>
                </a:tc>
                <a:tc>
                  <a:txBody>
                    <a:bodyPr/>
                    <a:lstStyle/>
                    <a:p>
                      <a:r>
                        <a:rPr lang="en-AU" sz="1200" dirty="0" smtClean="0"/>
                        <a:t>Sample teaching and learning outlines</a:t>
                      </a:r>
                      <a:endParaRPr lang="en-AU" sz="1200" dirty="0"/>
                    </a:p>
                  </a:txBody>
                  <a:tcPr/>
                </a:tc>
                <a:tc>
                  <a:txBody>
                    <a:bodyPr/>
                    <a:lstStyle/>
                    <a:p>
                      <a:r>
                        <a:rPr lang="en-AU" sz="1200" dirty="0" smtClean="0"/>
                        <a:t>Teaching/Teaching Support Materials</a:t>
                      </a:r>
                      <a:endParaRPr lang="en-AU" sz="1200" dirty="0"/>
                    </a:p>
                  </a:txBody>
                  <a:tcPr/>
                </a:tc>
              </a:tr>
              <a:tr h="370840">
                <a:tc rowSpan="5">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endParaRPr lang="en-AU" sz="1300" dirty="0" smtClean="0"/>
                    </a:p>
                    <a:p>
                      <a:pPr marL="0" marR="0" lvl="0" indent="0" algn="ctr" defTabSz="685800" rtl="0" eaLnBrk="1" fontAlgn="auto" latinLnBrk="0" hangingPunct="1">
                        <a:lnSpc>
                          <a:spcPct val="100000"/>
                        </a:lnSpc>
                        <a:spcBef>
                          <a:spcPts val="0"/>
                        </a:spcBef>
                        <a:spcAft>
                          <a:spcPts val="0"/>
                        </a:spcAft>
                        <a:buClrTx/>
                        <a:buSzTx/>
                        <a:buFontTx/>
                        <a:buNone/>
                        <a:tabLst/>
                        <a:defRPr/>
                      </a:pPr>
                      <a:r>
                        <a:rPr lang="en-AU" sz="1300" dirty="0" smtClean="0"/>
                        <a:t>Assessing </a:t>
                      </a:r>
                    </a:p>
                  </a:txBody>
                  <a:tcP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Ways of assessing </a:t>
                      </a:r>
                    </a:p>
                  </a:txBody>
                  <a:tcPr>
                    <a:solidFill>
                      <a:srgbClr val="D9D9D9"/>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Teaching/Overview</a:t>
                      </a:r>
                    </a:p>
                  </a:txBody>
                  <a:tcPr>
                    <a:solidFill>
                      <a:srgbClr val="D9D9D9"/>
                    </a:solidFill>
                  </a:tcPr>
                </a:tc>
              </a:tr>
              <a:tr h="370840">
                <a:tc vMerge="1">
                  <a:txBody>
                    <a:bodyPr/>
                    <a:lstStyle/>
                    <a:p>
                      <a:endParaRPr lang="en-AU"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sz="1200" dirty="0" smtClean="0"/>
                        <a:t>Sample</a:t>
                      </a:r>
                      <a:r>
                        <a:rPr lang="en-AU" sz="1200" baseline="0" dirty="0" smtClean="0"/>
                        <a:t> assessment</a:t>
                      </a:r>
                      <a:r>
                        <a:rPr lang="en-AU" sz="1200" dirty="0" smtClean="0"/>
                        <a:t> activities </a:t>
                      </a:r>
                    </a:p>
                  </a:txBody>
                  <a:tcPr/>
                </a:tc>
                <a:tc>
                  <a:txBody>
                    <a:bodyPr/>
                    <a:lstStyle/>
                    <a:p>
                      <a:r>
                        <a:rPr lang="en-AU" sz="1200" dirty="0" smtClean="0"/>
                        <a:t>Assessing/Assessment Activities</a:t>
                      </a:r>
                      <a:endParaRPr lang="en-AU" sz="1200" dirty="0"/>
                    </a:p>
                  </a:txBody>
                  <a:tcPr/>
                </a:tc>
              </a:tr>
              <a:tr h="370840">
                <a:tc vMerge="1">
                  <a:txBody>
                    <a:bodyPr/>
                    <a:lstStyle/>
                    <a:p>
                      <a:endParaRPr lang="en-AU" dirty="0"/>
                    </a:p>
                  </a:txBody>
                  <a:tcPr/>
                </a:tc>
                <a:tc>
                  <a:txBody>
                    <a:bodyPr/>
                    <a:lstStyle/>
                    <a:p>
                      <a:r>
                        <a:rPr lang="en-AU" sz="1200" dirty="0" smtClean="0"/>
                        <a:t>Assessment</a:t>
                      </a:r>
                      <a:r>
                        <a:rPr lang="en-AU" sz="1200" baseline="0" dirty="0" smtClean="0"/>
                        <a:t> principles</a:t>
                      </a:r>
                      <a:endParaRPr lang="en-AU" sz="1200" dirty="0"/>
                    </a:p>
                  </a:txBody>
                  <a:tcPr>
                    <a:solidFill>
                      <a:srgbClr val="D9D9D9"/>
                    </a:solidFill>
                  </a:tcPr>
                </a:tc>
                <a:tc>
                  <a:txBody>
                    <a:bodyPr/>
                    <a:lstStyle/>
                    <a:p>
                      <a:r>
                        <a:rPr lang="en-AU" sz="1200" dirty="0" smtClean="0"/>
                        <a:t>Assessing</a:t>
                      </a:r>
                      <a:endParaRPr lang="en-AU" sz="1200" dirty="0"/>
                    </a:p>
                  </a:txBody>
                  <a:tcPr>
                    <a:solidFill>
                      <a:srgbClr val="D9D9D9"/>
                    </a:solidFill>
                  </a:tcPr>
                </a:tc>
              </a:tr>
              <a:tr h="370840">
                <a:tc vMerge="1">
                  <a:txBody>
                    <a:bodyPr/>
                    <a:lstStyle/>
                    <a:p>
                      <a:endParaRPr lang="en-AU" dirty="0"/>
                    </a:p>
                  </a:txBody>
                  <a:tcPr/>
                </a:tc>
                <a:tc>
                  <a:txBody>
                    <a:bodyPr/>
                    <a:lstStyle/>
                    <a:p>
                      <a:r>
                        <a:rPr lang="en-AU" sz="1200" dirty="0" smtClean="0"/>
                        <a:t>Assessment Snapshots</a:t>
                      </a:r>
                      <a:endParaRPr lang="en-AU" sz="1200" dirty="0"/>
                    </a:p>
                  </a:txBody>
                  <a:tcPr/>
                </a:tc>
                <a:tc>
                  <a:txBody>
                    <a:bodyPr/>
                    <a:lstStyle/>
                    <a:p>
                      <a:r>
                        <a:rPr lang="en-AU" sz="1200" dirty="0" smtClean="0"/>
                        <a:t>Assessing</a:t>
                      </a:r>
                      <a:endParaRPr lang="en-AU" sz="1200" dirty="0"/>
                    </a:p>
                  </a:txBody>
                  <a:tcPr/>
                </a:tc>
              </a:tr>
              <a:tr h="370840">
                <a:tc vMerge="1">
                  <a:txBody>
                    <a:bodyPr/>
                    <a:lstStyle/>
                    <a:p>
                      <a:endParaRPr lang="en-AU" dirty="0"/>
                    </a:p>
                  </a:txBody>
                  <a:tcPr/>
                </a:tc>
                <a:tc>
                  <a:txBody>
                    <a:bodyPr/>
                    <a:lstStyle/>
                    <a:p>
                      <a:r>
                        <a:rPr lang="en-AU" sz="1200" dirty="0" smtClean="0"/>
                        <a:t>Judging Standards Materials</a:t>
                      </a:r>
                      <a:endParaRPr lang="en-AU" sz="1200" dirty="0"/>
                    </a:p>
                  </a:txBody>
                  <a:tcPr>
                    <a:solidFill>
                      <a:srgbClr val="D9D9D9"/>
                    </a:solidFill>
                  </a:tcPr>
                </a:tc>
                <a:tc>
                  <a:txBody>
                    <a:bodyPr/>
                    <a:lstStyle/>
                    <a:p>
                      <a:r>
                        <a:rPr lang="en-AU" sz="1200" dirty="0" smtClean="0"/>
                        <a:t>Assessing/Login via the extranet</a:t>
                      </a:r>
                      <a:endParaRPr lang="en-AU" sz="1200" dirty="0"/>
                    </a:p>
                  </a:txBody>
                  <a:tcPr>
                    <a:solidFill>
                      <a:srgbClr val="D9D9D9"/>
                    </a:solidFill>
                  </a:tcPr>
                </a:tc>
              </a:tr>
              <a:tr h="457200">
                <a:tc>
                  <a:txBody>
                    <a:bodyPr/>
                    <a:lstStyle/>
                    <a:p>
                      <a:pPr algn="ctr"/>
                      <a:r>
                        <a:rPr lang="en-AU" sz="1300" dirty="0" smtClean="0"/>
                        <a:t>Policy</a:t>
                      </a:r>
                      <a:endParaRPr lang="en-AU" sz="1300" b="1" dirty="0"/>
                    </a:p>
                  </a:txBody>
                  <a:tcPr>
                    <a:solidFill>
                      <a:schemeClr val="bg1">
                        <a:lumMod val="85000"/>
                      </a:schemeClr>
                    </a:solidFill>
                  </a:tcPr>
                </a:tc>
                <a:tc>
                  <a:txBody>
                    <a:bodyPr/>
                    <a:lstStyle/>
                    <a:p>
                      <a:r>
                        <a:rPr lang="en-AU" sz="1200" dirty="0" smtClean="0"/>
                        <a:t>Policy Standards for Pre-primary to Year 10: Teaching, Assessing and Reporting</a:t>
                      </a:r>
                      <a:endParaRPr lang="en-AU" sz="1200" dirty="0"/>
                    </a:p>
                  </a:txBody>
                  <a:tcPr/>
                </a:tc>
                <a:tc>
                  <a:txBody>
                    <a:bodyPr/>
                    <a:lstStyle/>
                    <a:p>
                      <a:r>
                        <a:rPr lang="en-AU" sz="1200" dirty="0" smtClean="0"/>
                        <a:t>Policy</a:t>
                      </a:r>
                      <a:endParaRPr lang="en-AU" sz="1200" dirty="0"/>
                    </a:p>
                  </a:txBody>
                  <a:tcPr/>
                </a:tc>
              </a:tr>
            </a:tbl>
          </a:graphicData>
        </a:graphic>
      </p:graphicFrame>
    </p:spTree>
    <p:extLst>
      <p:ext uri="{BB962C8B-B14F-4D97-AF65-F5344CB8AC3E}">
        <p14:creationId xmlns:p14="http://schemas.microsoft.com/office/powerpoint/2010/main" val="3536783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96752"/>
            <a:ext cx="8915400" cy="4929413"/>
          </a:xfrm>
        </p:spPr>
        <p:txBody>
          <a:bodyPr>
            <a:normAutofit/>
          </a:bodyPr>
          <a:lstStyle/>
          <a:p>
            <a:pPr marL="0" indent="0" algn="ctr">
              <a:buNone/>
            </a:pPr>
            <a:endParaRPr lang="en-US" sz="3200" b="1" dirty="0">
              <a:solidFill>
                <a:srgbClr val="008000"/>
              </a:solidFill>
            </a:endParaRPr>
          </a:p>
          <a:p>
            <a:pPr marL="0" indent="0" algn="ctr">
              <a:buNone/>
            </a:pPr>
            <a:endParaRPr lang="en-US" sz="2400" dirty="0" smtClean="0"/>
          </a:p>
          <a:p>
            <a:pPr marL="0" indent="0" algn="ctr">
              <a:buNone/>
            </a:pPr>
            <a:r>
              <a:rPr lang="en-US" sz="2400" dirty="0" smtClean="0"/>
              <a:t>Mandy Hudson</a:t>
            </a:r>
          </a:p>
          <a:p>
            <a:pPr marL="0" indent="0" algn="ctr">
              <a:buNone/>
            </a:pPr>
            <a:r>
              <a:rPr lang="en-US" sz="2400" dirty="0" smtClean="0"/>
              <a:t>Manager, Curriculum and Assessment</a:t>
            </a:r>
          </a:p>
          <a:p>
            <a:pPr marL="0" indent="0" algn="ctr">
              <a:buNone/>
            </a:pPr>
            <a:r>
              <a:rPr lang="en-US" sz="2400" dirty="0" smtClean="0"/>
              <a:t>School Curriculum and Standards Authority</a:t>
            </a:r>
          </a:p>
          <a:p>
            <a:pPr marL="0" indent="0" algn="ctr">
              <a:buNone/>
            </a:pPr>
            <a:r>
              <a:rPr lang="en-US" sz="2400" dirty="0" smtClean="0"/>
              <a:t>9273 6755</a:t>
            </a:r>
          </a:p>
          <a:p>
            <a:pPr marL="0" indent="0" algn="ctr">
              <a:buNone/>
            </a:pPr>
            <a:r>
              <a:rPr lang="en-US" sz="2400" dirty="0" smtClean="0">
                <a:solidFill>
                  <a:srgbClr val="008000"/>
                </a:solidFill>
                <a:hlinkClick r:id="rId3"/>
              </a:rPr>
              <a:t>Mandy.Hudson@scsa.wa.edu.au</a:t>
            </a:r>
            <a:endParaRPr lang="en-US" sz="2400" dirty="0" smtClean="0">
              <a:solidFill>
                <a:srgbClr val="008000"/>
              </a:solidFill>
            </a:endParaRPr>
          </a:p>
          <a:p>
            <a:pPr marL="0" indent="0" algn="ctr">
              <a:buNone/>
            </a:pPr>
            <a:endParaRPr lang="en-US" sz="3200" b="1" dirty="0" smtClean="0">
              <a:solidFill>
                <a:srgbClr val="008000"/>
              </a:solidFill>
            </a:endParaRPr>
          </a:p>
        </p:txBody>
      </p:sp>
    </p:spTree>
    <p:extLst>
      <p:ext uri="{BB962C8B-B14F-4D97-AF65-F5344CB8AC3E}">
        <p14:creationId xmlns:p14="http://schemas.microsoft.com/office/powerpoint/2010/main" val="39759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The Outline</a:t>
            </a:r>
          </a:p>
        </p:txBody>
      </p:sp>
      <p:sp>
        <p:nvSpPr>
          <p:cNvPr id="3" name="Content Placeholder 2"/>
          <p:cNvSpPr>
            <a:spLocks noGrp="1"/>
          </p:cNvSpPr>
          <p:nvPr>
            <p:ph idx="1"/>
          </p:nvPr>
        </p:nvSpPr>
        <p:spPr/>
        <p:txBody>
          <a:bodyPr>
            <a:noAutofit/>
          </a:bodyPr>
          <a:lstStyle/>
          <a:p>
            <a:pPr marL="0" indent="0">
              <a:buNone/>
            </a:pPr>
            <a:r>
              <a:rPr lang="en-AU" sz="2400" i="1" dirty="0"/>
              <a:t>The</a:t>
            </a:r>
            <a:r>
              <a:rPr lang="en-AU" sz="2400" dirty="0"/>
              <a:t> </a:t>
            </a:r>
            <a:r>
              <a:rPr lang="en-AU" sz="2400" i="1" dirty="0"/>
              <a:t>Western Australian Curriculum and Assessment Outline</a:t>
            </a:r>
            <a:r>
              <a:rPr lang="en-AU" sz="2400" dirty="0"/>
              <a:t>: </a:t>
            </a:r>
          </a:p>
          <a:p>
            <a:r>
              <a:rPr lang="en-AU" sz="2400" dirty="0"/>
              <a:t>sets out the knowledge, understanding, skills, values and attitudes that students are expected to acquire, and guidelines for the assessment of student achievement,</a:t>
            </a:r>
          </a:p>
          <a:p>
            <a:r>
              <a:rPr lang="en-AU" sz="2400" dirty="0"/>
              <a:t>is </a:t>
            </a:r>
            <a:r>
              <a:rPr lang="en-AU" sz="2400" b="1" dirty="0">
                <a:solidFill>
                  <a:srgbClr val="A716C4"/>
                </a:solidFill>
              </a:rPr>
              <a:t>mandated</a:t>
            </a:r>
            <a:r>
              <a:rPr lang="en-AU" sz="2400" dirty="0">
                <a:solidFill>
                  <a:srgbClr val="FF0000"/>
                </a:solidFill>
              </a:rPr>
              <a:t> </a:t>
            </a:r>
            <a:r>
              <a:rPr lang="en-AU" sz="2400" dirty="0"/>
              <a:t>for all Western Australian students, </a:t>
            </a:r>
          </a:p>
          <a:p>
            <a:r>
              <a:rPr lang="en-AU" sz="2400" dirty="0"/>
              <a:t>provides comprehensive information that schools can use to plan student learning programs, assess student progress and report to parents.</a:t>
            </a:r>
          </a:p>
        </p:txBody>
      </p:sp>
    </p:spTree>
    <p:extLst>
      <p:ext uri="{BB962C8B-B14F-4D97-AF65-F5344CB8AC3E}">
        <p14:creationId xmlns:p14="http://schemas.microsoft.com/office/powerpoint/2010/main" val="1065642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594600" y="6492876"/>
            <a:ext cx="2311400" cy="365125"/>
          </a:xfrm>
        </p:spPr>
        <p:txBody>
          <a:bodyPr/>
          <a:lstStyle/>
          <a:p>
            <a:fld id="{F5AEDA3A-9FDA-4EC4-92AF-F81103365E6F}" type="slidenum">
              <a:rPr lang="en-AU" smtClean="0">
                <a:solidFill>
                  <a:schemeClr val="bg1"/>
                </a:solidFill>
              </a:rPr>
              <a:t>5</a:t>
            </a:fld>
            <a:endParaRPr lang="en-AU"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8584" y="836712"/>
            <a:ext cx="7488832" cy="5688632"/>
          </a:xfrm>
          <a:prstGeom prst="rect">
            <a:avLst/>
          </a:prstGeom>
        </p:spPr>
      </p:pic>
    </p:spTree>
    <p:extLst>
      <p:ext uri="{BB962C8B-B14F-4D97-AF65-F5344CB8AC3E}">
        <p14:creationId xmlns:p14="http://schemas.microsoft.com/office/powerpoint/2010/main" val="137581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906000" cy="720080"/>
          </a:xfrm>
        </p:spPr>
        <p:txBody>
          <a:bodyPr>
            <a:noAutofit/>
          </a:bodyPr>
          <a:lstStyle/>
          <a:p>
            <a:r>
              <a:rPr lang="en-US" dirty="0"/>
              <a:t>The teaching, learning and assessment process</a:t>
            </a:r>
            <a:endParaRPr lang="en-AU" dirty="0"/>
          </a:p>
        </p:txBody>
      </p:sp>
      <p:grpSp>
        <p:nvGrpSpPr>
          <p:cNvPr id="73" name="Group 72"/>
          <p:cNvGrpSpPr/>
          <p:nvPr/>
        </p:nvGrpSpPr>
        <p:grpSpPr>
          <a:xfrm>
            <a:off x="2405458" y="1395960"/>
            <a:ext cx="4871084" cy="4972085"/>
            <a:chOff x="2405458" y="1395954"/>
            <a:chExt cx="4871084" cy="4972085"/>
          </a:xfrm>
        </p:grpSpPr>
        <p:grpSp>
          <p:nvGrpSpPr>
            <p:cNvPr id="4" name="Group 3"/>
            <p:cNvGrpSpPr/>
            <p:nvPr/>
          </p:nvGrpSpPr>
          <p:grpSpPr>
            <a:xfrm rot="19828582">
              <a:off x="2405458" y="1395954"/>
              <a:ext cx="4871084" cy="4972085"/>
              <a:chOff x="0" y="41"/>
              <a:chExt cx="6858535" cy="7000425"/>
            </a:xfrm>
          </p:grpSpPr>
          <p:sp>
            <p:nvSpPr>
              <p:cNvPr id="5" name="Oval 4"/>
              <p:cNvSpPr>
                <a:spLocks noChangeArrowheads="1"/>
              </p:cNvSpPr>
              <p:nvPr/>
            </p:nvSpPr>
            <p:spPr bwMode="auto">
              <a:xfrm rot="19805135">
                <a:off x="0" y="284330"/>
                <a:ext cx="6858535" cy="6716136"/>
              </a:xfrm>
              <a:prstGeom prst="ellipse">
                <a:avLst/>
              </a:prstGeom>
              <a:solidFill>
                <a:srgbClr val="CACACA"/>
              </a:solidFill>
              <a:ln>
                <a:noFill/>
              </a:ln>
              <a:effectLst/>
              <a:extLst>
                <a:ext uri="{91240B29-F687-4f45-9708-019B960494DF}">
                  <a14:hiddenLine xmlns:a14="http://schemas.microsoft.com/office/drawing/2010/main" xmlns="" w="9525" algn="in">
                    <a:solidFill>
                      <a:srgbClr val="FF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6" name="Group 5"/>
              <p:cNvGrpSpPr/>
              <p:nvPr/>
            </p:nvGrpSpPr>
            <p:grpSpPr>
              <a:xfrm rot="5400000">
                <a:off x="149655" y="74993"/>
                <a:ext cx="6552402" cy="6402498"/>
                <a:chOff x="149667" y="74970"/>
                <a:chExt cx="6552402" cy="6402498"/>
              </a:xfrm>
            </p:grpSpPr>
            <p:sp>
              <p:nvSpPr>
                <p:cNvPr id="7" name="AutoShape 123"/>
                <p:cNvSpPr>
                  <a:spLocks noChangeArrowheads="1"/>
                </p:cNvSpPr>
                <p:nvPr/>
              </p:nvSpPr>
              <p:spPr bwMode="auto">
                <a:xfrm rot="3535741">
                  <a:off x="4766759" y="1672063"/>
                  <a:ext cx="3240014" cy="630607"/>
                </a:xfrm>
                <a:prstGeom prst="curvedDownArrow">
                  <a:avLst>
                    <a:gd name="adj1" fmla="val 102120"/>
                    <a:gd name="adj2" fmla="val 204241"/>
                    <a:gd name="adj3" fmla="val 33333"/>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grpSp>
              <p:nvGrpSpPr>
                <p:cNvPr id="8" name="Group 7"/>
                <p:cNvGrpSpPr>
                  <a:grpSpLocks/>
                </p:cNvGrpSpPr>
                <p:nvPr/>
              </p:nvGrpSpPr>
              <p:grpSpPr bwMode="auto">
                <a:xfrm rot="3564334">
                  <a:off x="3526249" y="1357598"/>
                  <a:ext cx="2792302" cy="2519974"/>
                  <a:chOff x="3510113" y="1358666"/>
                  <a:chExt cx="2014549" cy="1829434"/>
                </a:xfrm>
              </p:grpSpPr>
              <p:sp>
                <p:nvSpPr>
                  <p:cNvPr id="65" name="AutoShape 125"/>
                  <p:cNvSpPr>
                    <a:spLocks noChangeArrowheads="1"/>
                  </p:cNvSpPr>
                  <p:nvPr/>
                </p:nvSpPr>
                <p:spPr bwMode="auto">
                  <a:xfrm rot="10800000">
                    <a:off x="3510113" y="1419054"/>
                    <a:ext cx="2014549" cy="1769046"/>
                  </a:xfrm>
                  <a:prstGeom prst="triangle">
                    <a:avLst>
                      <a:gd name="adj" fmla="val 50000"/>
                    </a:avLst>
                  </a:prstGeom>
                  <a:gradFill rotWithShape="0">
                    <a:gsLst>
                      <a:gs pos="0">
                        <a:srgbClr val="FFFF00"/>
                      </a:gs>
                      <a:gs pos="100000">
                        <a:srgbClr val="FFFF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66" name="Text Box 126"/>
                  <p:cNvSpPr txBox="1">
                    <a:spLocks noChangeArrowheads="1"/>
                  </p:cNvSpPr>
                  <p:nvPr/>
                </p:nvSpPr>
                <p:spPr bwMode="auto">
                  <a:xfrm>
                    <a:off x="3534217" y="1358666"/>
                    <a:ext cx="1911714" cy="4191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8064A2"/>
                        </a:solidFill>
                        <a:latin typeface="Calibri"/>
                        <a:ea typeface="Times New Roman"/>
                        <a:cs typeface="Arial"/>
                      </a:rPr>
                      <a:t>Develop assessment tasks </a:t>
                    </a:r>
                    <a:r>
                      <a:rPr lang="en-AU" sz="1050" b="1" dirty="0" smtClean="0">
                        <a:solidFill>
                          <a:srgbClr val="8064A2"/>
                        </a:solidFill>
                        <a:latin typeface="Calibri"/>
                        <a:ea typeface="Times New Roman"/>
                        <a:cs typeface="Arial"/>
                      </a:rPr>
                      <a:t>and</a:t>
                    </a:r>
                    <a:endParaRPr lang="en-AU" sz="1050" b="1" dirty="0">
                      <a:solidFill>
                        <a:srgbClr val="8064A2"/>
                      </a:solidFill>
                      <a:latin typeface="Calibri"/>
                      <a:ea typeface="Times New Roman"/>
                      <a:cs typeface="Arial"/>
                    </a:endParaRPr>
                  </a:p>
                  <a:p>
                    <a:pPr algn="ctr" fontAlgn="base"/>
                    <a:r>
                      <a:rPr lang="en-AU" sz="1050" b="1" dirty="0">
                        <a:solidFill>
                          <a:srgbClr val="8064A2"/>
                        </a:solidFill>
                        <a:latin typeface="Calibri"/>
                        <a:ea typeface="Times New Roman"/>
                        <a:cs typeface="Arial"/>
                      </a:rPr>
                      <a:t> marking keys</a:t>
                    </a:r>
                    <a:endParaRPr lang="en-AU" sz="1050" dirty="0">
                      <a:latin typeface="Times New Roman"/>
                      <a:ea typeface="Times New Roman"/>
                      <a:cs typeface="Times New Roman"/>
                    </a:endParaRPr>
                  </a:p>
                </p:txBody>
              </p:sp>
              <p:sp>
                <p:nvSpPr>
                  <p:cNvPr id="67" name="Text Box 127"/>
                  <p:cNvSpPr txBox="1">
                    <a:spLocks noChangeArrowheads="1"/>
                  </p:cNvSpPr>
                  <p:nvPr/>
                </p:nvSpPr>
                <p:spPr bwMode="auto">
                  <a:xfrm>
                    <a:off x="4326785" y="1679414"/>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8" name="Text Box 128"/>
                  <p:cNvSpPr txBox="1">
                    <a:spLocks noChangeArrowheads="1"/>
                  </p:cNvSpPr>
                  <p:nvPr/>
                </p:nvSpPr>
                <p:spPr bwMode="auto">
                  <a:xfrm>
                    <a:off x="3907570" y="1834337"/>
                    <a:ext cx="1094164" cy="384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support materials</a:t>
                    </a:r>
                    <a:endParaRPr lang="en-AU" sz="700" dirty="0">
                      <a:latin typeface="Times New Roman"/>
                      <a:ea typeface="Times New Roman"/>
                      <a:cs typeface="Times New Roman"/>
                    </a:endParaRPr>
                  </a:p>
                </p:txBody>
              </p:sp>
              <p:sp>
                <p:nvSpPr>
                  <p:cNvPr id="69" name="Text Box 129"/>
                  <p:cNvSpPr txBox="1">
                    <a:spLocks noChangeArrowheads="1"/>
                  </p:cNvSpPr>
                  <p:nvPr/>
                </p:nvSpPr>
                <p:spPr bwMode="auto">
                  <a:xfrm>
                    <a:off x="4246781" y="2133898"/>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70" name="Text Box 130"/>
                  <p:cNvSpPr txBox="1">
                    <a:spLocks noChangeArrowheads="1"/>
                  </p:cNvSpPr>
                  <p:nvPr/>
                </p:nvSpPr>
                <p:spPr bwMode="auto">
                  <a:xfrm>
                    <a:off x="4036807" y="2326371"/>
                    <a:ext cx="943745" cy="64135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8064A2"/>
                        </a:solidFill>
                        <a:latin typeface="Calibri"/>
                        <a:ea typeface="Times New Roman"/>
                        <a:cs typeface="Arial"/>
                      </a:rPr>
                      <a:t>Assessment tasks </a:t>
                    </a:r>
                  </a:p>
                  <a:p>
                    <a:pPr algn="ctr" fontAlgn="base"/>
                    <a:r>
                      <a:rPr lang="en-AU" sz="700" b="1" dirty="0">
                        <a:solidFill>
                          <a:srgbClr val="8064A2"/>
                        </a:solidFill>
                        <a:latin typeface="Calibri"/>
                        <a:ea typeface="Times New Roman"/>
                        <a:cs typeface="Arial"/>
                      </a:rPr>
                      <a:t>and marking keys</a:t>
                    </a:r>
                    <a:endParaRPr lang="en-AU" sz="700" dirty="0">
                      <a:latin typeface="Times New Roman"/>
                      <a:ea typeface="Times New Roman"/>
                      <a:cs typeface="Times New Roman"/>
                    </a:endParaRPr>
                  </a:p>
                  <a:p>
                    <a:pPr algn="ctr" fontAlgn="base"/>
                    <a:r>
                      <a:rPr lang="en-AU" sz="500" b="1" i="1" dirty="0">
                        <a:solidFill>
                          <a:srgbClr val="8064A2"/>
                        </a:solidFill>
                        <a:latin typeface="Calibri"/>
                        <a:ea typeface="Times New Roman"/>
                        <a:cs typeface="Arial"/>
                      </a:rPr>
                      <a:t> </a:t>
                    </a:r>
                    <a:endParaRPr lang="en-AU" sz="5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sp>
              <p:nvSpPr>
                <p:cNvPr id="9" name="AutoShape 131"/>
                <p:cNvSpPr>
                  <a:spLocks noChangeArrowheads="1"/>
                </p:cNvSpPr>
                <p:nvPr/>
              </p:nvSpPr>
              <p:spPr bwMode="auto">
                <a:xfrm rot="17988248">
                  <a:off x="-208012" y="1379970"/>
                  <a:ext cx="3240000" cy="630000"/>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0" name="AutoShape 132"/>
                <p:cNvSpPr>
                  <a:spLocks noChangeArrowheads="1"/>
                </p:cNvSpPr>
                <p:nvPr/>
              </p:nvSpPr>
              <p:spPr bwMode="auto">
                <a:xfrm rot="7188248">
                  <a:off x="1325197" y="1437340"/>
                  <a:ext cx="2792302" cy="2436793"/>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1" name="Text Box 133"/>
                <p:cNvSpPr txBox="1">
                  <a:spLocks noChangeArrowheads="1"/>
                </p:cNvSpPr>
                <p:nvPr/>
              </p:nvSpPr>
              <p:spPr bwMode="auto">
                <a:xfrm rot="17988248">
                  <a:off x="215830" y="2024764"/>
                  <a:ext cx="3244374" cy="3148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Establish content to be taught</a:t>
                  </a:r>
                  <a:endParaRPr lang="en-AU" sz="1050" dirty="0">
                    <a:latin typeface="Times New Roman"/>
                    <a:ea typeface="Times New Roman"/>
                    <a:cs typeface="Times New Roman"/>
                  </a:endParaRPr>
                </a:p>
              </p:txBody>
            </p:sp>
            <p:sp>
              <p:nvSpPr>
                <p:cNvPr id="12" name="Text Box 134"/>
                <p:cNvSpPr txBox="1">
                  <a:spLocks noChangeArrowheads="1"/>
                </p:cNvSpPr>
                <p:nvPr/>
              </p:nvSpPr>
              <p:spPr bwMode="auto">
                <a:xfrm rot="17991153">
                  <a:off x="1861883" y="2154737"/>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13" name="Text Box 135"/>
                <p:cNvSpPr txBox="1">
                  <a:spLocks noChangeArrowheads="1"/>
                </p:cNvSpPr>
                <p:nvPr/>
              </p:nvSpPr>
              <p:spPr bwMode="auto">
                <a:xfrm rot="17983113">
                  <a:off x="1450554" y="2239678"/>
                  <a:ext cx="1723586" cy="3041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i="1" dirty="0">
                      <a:solidFill>
                        <a:schemeClr val="bg1"/>
                      </a:solidFill>
                      <a:ea typeface="Times New Roman"/>
                      <a:cs typeface="Times New Roman"/>
                    </a:rPr>
                    <a:t>Western Australian Curriculum and Assessment Outline</a:t>
                  </a:r>
                </a:p>
              </p:txBody>
            </p:sp>
            <p:sp>
              <p:nvSpPr>
                <p:cNvPr id="14" name="Text Box 136"/>
                <p:cNvSpPr txBox="1">
                  <a:spLocks noChangeArrowheads="1"/>
                </p:cNvSpPr>
                <p:nvPr/>
              </p:nvSpPr>
              <p:spPr bwMode="auto">
                <a:xfrm rot="17988248">
                  <a:off x="2311436" y="2474767"/>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15" name="Text Box 137"/>
                <p:cNvSpPr txBox="1">
                  <a:spLocks noChangeArrowheads="1"/>
                </p:cNvSpPr>
                <p:nvPr/>
              </p:nvSpPr>
              <p:spPr bwMode="auto">
                <a:xfrm rot="17988248">
                  <a:off x="2305903" y="2432808"/>
                  <a:ext cx="1130117" cy="60829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Teaching and learning programs</a:t>
                  </a:r>
                  <a:endParaRPr lang="en-AU" sz="700" dirty="0">
                    <a:latin typeface="Times New Roman"/>
                    <a:ea typeface="Times New Roman"/>
                    <a:cs typeface="Times New Roman"/>
                  </a:endParaRPr>
                </a:p>
              </p:txBody>
            </p:sp>
            <p:sp>
              <p:nvSpPr>
                <p:cNvPr id="16" name="Text Box 138"/>
                <p:cNvSpPr txBox="1">
                  <a:spLocks noChangeArrowheads="1"/>
                </p:cNvSpPr>
                <p:nvPr/>
              </p:nvSpPr>
              <p:spPr bwMode="auto">
                <a:xfrm rot="17988248">
                  <a:off x="986665" y="1724164"/>
                  <a:ext cx="792138" cy="335880"/>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1</a:t>
                  </a:r>
                  <a:endParaRPr lang="en-AU" sz="1200" dirty="0">
                    <a:latin typeface="Times New Roman"/>
                    <a:ea typeface="Times New Roman"/>
                    <a:cs typeface="Times New Roman"/>
                  </a:endParaRPr>
                </a:p>
              </p:txBody>
            </p:sp>
            <p:sp>
              <p:nvSpPr>
                <p:cNvPr id="17" name="AutoShape 139"/>
                <p:cNvSpPr>
                  <a:spLocks noChangeArrowheads="1"/>
                </p:cNvSpPr>
                <p:nvPr/>
              </p:nvSpPr>
              <p:spPr bwMode="auto">
                <a:xfrm rot="21588248">
                  <a:off x="2399004" y="76849"/>
                  <a:ext cx="3240000" cy="630000"/>
                </a:xfrm>
                <a:prstGeom prst="curvedDownArrow">
                  <a:avLst>
                    <a:gd name="adj1" fmla="val 102120"/>
                    <a:gd name="adj2" fmla="val 204241"/>
                    <a:gd name="adj3" fmla="val 33333"/>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8" name="AutoShape 140"/>
                <p:cNvSpPr>
                  <a:spLocks noChangeArrowheads="1"/>
                </p:cNvSpPr>
                <p:nvPr/>
              </p:nvSpPr>
              <p:spPr bwMode="auto">
                <a:xfrm rot="10788248">
                  <a:off x="2415682" y="800505"/>
                  <a:ext cx="2774964" cy="2452018"/>
                </a:xfrm>
                <a:prstGeom prst="triangle">
                  <a:avLst>
                    <a:gd name="adj" fmla="val 50000"/>
                  </a:avLst>
                </a:prstGeom>
                <a:gradFill rotWithShape="0">
                  <a:gsLst>
                    <a:gs pos="0">
                      <a:srgbClr val="FFC000"/>
                    </a:gs>
                    <a:gs pos="100000">
                      <a:srgbClr val="FFC00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19" name="Text Box 141"/>
                <p:cNvSpPr txBox="1">
                  <a:spLocks noChangeArrowheads="1"/>
                </p:cNvSpPr>
                <p:nvPr/>
              </p:nvSpPr>
              <p:spPr bwMode="auto">
                <a:xfrm rot="21588248">
                  <a:off x="2534141" y="856936"/>
                  <a:ext cx="2586793" cy="27662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smtClean="0">
                      <a:solidFill>
                        <a:srgbClr val="1F497D"/>
                      </a:solidFill>
                      <a:latin typeface="Calibri"/>
                      <a:ea typeface="Times New Roman"/>
                      <a:cs typeface="Arial"/>
                    </a:rPr>
                    <a:t>Plan </a:t>
                  </a:r>
                  <a:r>
                    <a:rPr lang="en-AU" sz="1050" b="1" dirty="0">
                      <a:solidFill>
                        <a:srgbClr val="1F497D"/>
                      </a:solidFill>
                      <a:latin typeface="Calibri"/>
                      <a:ea typeface="Times New Roman"/>
                      <a:cs typeface="Arial"/>
                    </a:rPr>
                    <a:t>for assessment</a:t>
                  </a:r>
                  <a:endParaRPr lang="en-AU" sz="1050" dirty="0">
                    <a:latin typeface="Times New Roman"/>
                    <a:ea typeface="Times New Roman"/>
                    <a:cs typeface="Times New Roman"/>
                  </a:endParaRPr>
                </a:p>
              </p:txBody>
            </p:sp>
            <p:sp>
              <p:nvSpPr>
                <p:cNvPr id="20" name="Text Box 142"/>
                <p:cNvSpPr txBox="1">
                  <a:spLocks noChangeArrowheads="1"/>
                </p:cNvSpPr>
                <p:nvPr/>
              </p:nvSpPr>
              <p:spPr bwMode="auto">
                <a:xfrm>
                  <a:off x="3580355" y="1165677"/>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21" name="Text Box 143"/>
                <p:cNvSpPr txBox="1">
                  <a:spLocks noChangeArrowheads="1"/>
                </p:cNvSpPr>
                <p:nvPr/>
              </p:nvSpPr>
              <p:spPr bwMode="auto">
                <a:xfrm>
                  <a:off x="2980183" y="1355216"/>
                  <a:ext cx="1819693" cy="45738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Ways, and principles, of assessment</a:t>
                  </a:r>
                  <a:endParaRPr lang="en-AU" sz="700" dirty="0">
                    <a:latin typeface="Times New Roman"/>
                    <a:ea typeface="Times New Roman"/>
                    <a:cs typeface="Times New Roman"/>
                  </a:endParaRPr>
                </a:p>
              </p:txBody>
            </p:sp>
            <p:sp>
              <p:nvSpPr>
                <p:cNvPr id="22" name="Text Box 144"/>
                <p:cNvSpPr txBox="1">
                  <a:spLocks noChangeArrowheads="1"/>
                </p:cNvSpPr>
                <p:nvPr/>
              </p:nvSpPr>
              <p:spPr bwMode="auto">
                <a:xfrm>
                  <a:off x="3492530" y="1812259"/>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23" name="Text Box 145"/>
                <p:cNvSpPr txBox="1">
                  <a:spLocks noChangeArrowheads="1"/>
                </p:cNvSpPr>
                <p:nvPr/>
              </p:nvSpPr>
              <p:spPr bwMode="auto">
                <a:xfrm>
                  <a:off x="3182548" y="2115472"/>
                  <a:ext cx="1235687" cy="61075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1F497D"/>
                      </a:solidFill>
                      <a:latin typeface="Calibri"/>
                      <a:ea typeface="Times New Roman"/>
                      <a:cs typeface="Arial"/>
                    </a:rPr>
                    <a:t>Assessment policy and assessment </a:t>
                  </a:r>
                </a:p>
                <a:p>
                  <a:pPr algn="ctr" fontAlgn="base"/>
                  <a:r>
                    <a:rPr lang="en-AU" sz="700" b="1" dirty="0">
                      <a:solidFill>
                        <a:srgbClr val="1F497D"/>
                      </a:solidFill>
                      <a:latin typeface="Calibri"/>
                      <a:ea typeface="Times New Roman"/>
                      <a:cs typeface="Arial"/>
                    </a:rPr>
                    <a:t>plans</a:t>
                  </a:r>
                  <a:endParaRPr lang="en-AU" sz="700" dirty="0">
                    <a:latin typeface="Times New Roman"/>
                    <a:ea typeface="Times New Roman"/>
                    <a:cs typeface="Times New Roman"/>
                  </a:endParaRPr>
                </a:p>
              </p:txBody>
            </p:sp>
            <p:sp>
              <p:nvSpPr>
                <p:cNvPr id="24" name="Text Box 146"/>
                <p:cNvSpPr txBox="1">
                  <a:spLocks noChangeArrowheads="1"/>
                </p:cNvSpPr>
                <p:nvPr/>
              </p:nvSpPr>
              <p:spPr bwMode="auto">
                <a:xfrm rot="21588248">
                  <a:off x="3409747" y="326299"/>
                  <a:ext cx="787219" cy="337979"/>
                </a:xfrm>
                <a:prstGeom prst="rect">
                  <a:avLst/>
                </a:prstGeom>
                <a:gradFill rotWithShape="0">
                  <a:gsLst>
                    <a:gs pos="0">
                      <a:srgbClr val="FFC000"/>
                    </a:gs>
                    <a:gs pos="100000">
                      <a:srgbClr val="FFC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808080"/>
                      </a:solidFill>
                      <a:effectLst>
                        <a:outerShdw blurRad="38100" dist="38100" dir="2700000" algn="tl">
                          <a:srgbClr val="000000"/>
                        </a:outerShdw>
                      </a:effectLst>
                      <a:latin typeface="Calibri"/>
                      <a:ea typeface="Times New Roman"/>
                      <a:cs typeface="Arial"/>
                    </a:rPr>
                    <a:t>STEP 2</a:t>
                  </a:r>
                  <a:endParaRPr lang="en-AU" sz="1200" dirty="0">
                    <a:latin typeface="Times New Roman"/>
                    <a:ea typeface="Times New Roman"/>
                    <a:cs typeface="Times New Roman"/>
                  </a:endParaRPr>
                </a:p>
              </p:txBody>
            </p:sp>
            <p:sp>
              <p:nvSpPr>
                <p:cNvPr id="25" name="Text Box 147"/>
                <p:cNvSpPr txBox="1">
                  <a:spLocks noChangeArrowheads="1"/>
                </p:cNvSpPr>
                <p:nvPr/>
              </p:nvSpPr>
              <p:spPr bwMode="auto">
                <a:xfrm rot="3628446">
                  <a:off x="5767274" y="1666667"/>
                  <a:ext cx="792138" cy="335880"/>
                </a:xfrm>
                <a:prstGeom prst="rect">
                  <a:avLst/>
                </a:prstGeom>
                <a:gradFill rotWithShape="0">
                  <a:gsLst>
                    <a:gs pos="0">
                      <a:srgbClr val="FFFF00"/>
                    </a:gs>
                    <a:gs pos="100000">
                      <a:srgbClr val="FFFF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3</a:t>
                  </a:r>
                  <a:endParaRPr lang="en-AU" sz="1200" dirty="0">
                    <a:latin typeface="Times New Roman"/>
                    <a:ea typeface="Times New Roman"/>
                    <a:cs typeface="Times New Roman"/>
                  </a:endParaRPr>
                </a:p>
              </p:txBody>
            </p:sp>
            <p:sp>
              <p:nvSpPr>
                <p:cNvPr id="26" name="AutoShape 148"/>
                <p:cNvSpPr>
                  <a:spLocks noChangeArrowheads="1"/>
                </p:cNvSpPr>
                <p:nvPr/>
              </p:nvSpPr>
              <p:spPr bwMode="auto">
                <a:xfrm rot="7180639">
                  <a:off x="4579293" y="4542157"/>
                  <a:ext cx="3240014" cy="630607"/>
                </a:xfrm>
                <a:prstGeom prst="curvedDownArrow">
                  <a:avLst>
                    <a:gd name="adj1" fmla="val 102120"/>
                    <a:gd name="adj2" fmla="val 204241"/>
                    <a:gd name="adj3" fmla="val 33333"/>
                  </a:avLst>
                </a:prstGeom>
                <a:gradFill rotWithShape="0">
                  <a:gsLst>
                    <a:gs pos="0">
                      <a:srgbClr val="00B050"/>
                    </a:gs>
                    <a:gs pos="100000">
                      <a:srgbClr val="00B05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7" name="AutoShape 149"/>
                <p:cNvSpPr>
                  <a:spLocks noChangeArrowheads="1"/>
                </p:cNvSpPr>
                <p:nvPr/>
              </p:nvSpPr>
              <p:spPr bwMode="auto">
                <a:xfrm rot="17983113">
                  <a:off x="3496241" y="2673683"/>
                  <a:ext cx="2792302" cy="2436793"/>
                </a:xfrm>
                <a:prstGeom prst="triangle">
                  <a:avLst>
                    <a:gd name="adj" fmla="val 50000"/>
                  </a:avLst>
                </a:prstGeom>
                <a:gradFill rotWithShape="0">
                  <a:gsLst>
                    <a:gs pos="0">
                      <a:srgbClr val="00B050">
                        <a:gamma/>
                        <a:tint val="20000"/>
                        <a:invGamma/>
                      </a:srgbClr>
                    </a:gs>
                    <a:gs pos="100000">
                      <a:srgbClr val="00B050"/>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28" name="Text Box 150"/>
                <p:cNvSpPr txBox="1">
                  <a:spLocks noChangeArrowheads="1"/>
                </p:cNvSpPr>
                <p:nvPr/>
              </p:nvSpPr>
              <p:spPr bwMode="auto">
                <a:xfrm rot="7200000">
                  <a:off x="4602168" y="4247754"/>
                  <a:ext cx="2524279" cy="40279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Administer and mark assessment tasks</a:t>
                  </a:r>
                  <a:endParaRPr lang="en-AU" sz="1050" dirty="0">
                    <a:latin typeface="Times New Roman"/>
                    <a:ea typeface="Times New Roman"/>
                    <a:cs typeface="Times New Roman"/>
                  </a:endParaRPr>
                </a:p>
              </p:txBody>
            </p:sp>
            <p:sp>
              <p:nvSpPr>
                <p:cNvPr id="29" name="Text Box 151"/>
                <p:cNvSpPr txBox="1">
                  <a:spLocks noChangeArrowheads="1"/>
                </p:cNvSpPr>
                <p:nvPr/>
              </p:nvSpPr>
              <p:spPr bwMode="auto">
                <a:xfrm rot="7180639">
                  <a:off x="5282786" y="4026393"/>
                  <a:ext cx="528093" cy="3253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0" name="Text Box 152"/>
                <p:cNvSpPr txBox="1">
                  <a:spLocks noChangeArrowheads="1"/>
                </p:cNvSpPr>
                <p:nvPr/>
              </p:nvSpPr>
              <p:spPr bwMode="auto">
                <a:xfrm rot="7180639">
                  <a:off x="4206047" y="3826001"/>
                  <a:ext cx="2011455" cy="4910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Principles of teaching, learning and assessment</a:t>
                  </a:r>
                  <a:endParaRPr lang="en-AU" sz="700" dirty="0">
                    <a:latin typeface="Times New Roman"/>
                    <a:ea typeface="Times New Roman"/>
                    <a:cs typeface="Times New Roman"/>
                  </a:endParaRPr>
                </a:p>
              </p:txBody>
            </p:sp>
            <p:sp>
              <p:nvSpPr>
                <p:cNvPr id="31" name="Text Box 153"/>
                <p:cNvSpPr txBox="1">
                  <a:spLocks noChangeArrowheads="1"/>
                </p:cNvSpPr>
                <p:nvPr/>
              </p:nvSpPr>
              <p:spPr bwMode="auto">
                <a:xfrm rot="7180639">
                  <a:off x="4622781" y="3814821"/>
                  <a:ext cx="707643" cy="3043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2" name="Text Box 154"/>
                <p:cNvSpPr txBox="1">
                  <a:spLocks noChangeArrowheads="1"/>
                </p:cNvSpPr>
                <p:nvPr/>
              </p:nvSpPr>
              <p:spPr bwMode="auto">
                <a:xfrm rot="7180639">
                  <a:off x="3964944" y="3448374"/>
                  <a:ext cx="1308095" cy="59802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Common understandings</a:t>
                  </a:r>
                  <a:endParaRPr lang="en-AU" sz="700" dirty="0">
                    <a:latin typeface="Times New Roman"/>
                    <a:ea typeface="Times New Roman"/>
                    <a:cs typeface="Times New Roman"/>
                  </a:endParaRPr>
                </a:p>
                <a:p>
                  <a:pPr algn="ctr" fontAlgn="base"/>
                  <a:r>
                    <a:rPr lang="en-AU" sz="700" b="1" dirty="0">
                      <a:solidFill>
                        <a:srgbClr val="FFFFFF"/>
                      </a:solidFill>
                      <a:latin typeface="Calibri"/>
                      <a:ea typeface="Times New Roman"/>
                      <a:cs typeface="Arial"/>
                    </a:rPr>
                    <a:t> </a:t>
                  </a:r>
                  <a:endParaRPr lang="en-AU" sz="700" dirty="0">
                    <a:latin typeface="Times New Roman"/>
                    <a:ea typeface="Times New Roman"/>
                    <a:cs typeface="Times New Roman"/>
                  </a:endParaRPr>
                </a:p>
                <a:p>
                  <a:pPr algn="ctr" fontAlgn="base"/>
                  <a:endParaRPr lang="en-AU" sz="700" dirty="0">
                    <a:latin typeface="Times New Roman"/>
                    <a:ea typeface="Times New Roman"/>
                    <a:cs typeface="Times New Roman"/>
                  </a:endParaRPr>
                </a:p>
              </p:txBody>
            </p:sp>
            <p:grpSp>
              <p:nvGrpSpPr>
                <p:cNvPr id="33" name="Group 32"/>
                <p:cNvGrpSpPr>
                  <a:grpSpLocks/>
                </p:cNvGrpSpPr>
                <p:nvPr/>
              </p:nvGrpSpPr>
              <p:grpSpPr bwMode="auto">
                <a:xfrm rot="16188248">
                  <a:off x="586280" y="2850363"/>
                  <a:ext cx="3689909" cy="3023216"/>
                  <a:chOff x="586282" y="2850362"/>
                  <a:chExt cx="2662142" cy="2194775"/>
                </a:xfrm>
              </p:grpSpPr>
              <p:sp>
                <p:nvSpPr>
                  <p:cNvPr id="57" name="AutoShape 156"/>
                  <p:cNvSpPr>
                    <a:spLocks noChangeArrowheads="1"/>
                  </p:cNvSpPr>
                  <p:nvPr/>
                </p:nvSpPr>
                <p:spPr bwMode="auto">
                  <a:xfrm rot="19800000">
                    <a:off x="586282" y="2850362"/>
                    <a:ext cx="2337558" cy="457804"/>
                  </a:xfrm>
                  <a:prstGeom prst="curvedDownArrow">
                    <a:avLst>
                      <a:gd name="adj1" fmla="val 102120"/>
                      <a:gd name="adj2" fmla="val 204241"/>
                      <a:gd name="adj3" fmla="val 33333"/>
                    </a:avLst>
                  </a:prstGeom>
                  <a:gradFill rotWithShape="0">
                    <a:gsLst>
                      <a:gs pos="0">
                        <a:srgbClr val="B366B3"/>
                      </a:gs>
                      <a:gs pos="100000">
                        <a:srgbClr val="B366B3">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8" name="AutoShape 157"/>
                  <p:cNvSpPr>
                    <a:spLocks noChangeArrowheads="1"/>
                  </p:cNvSpPr>
                  <p:nvPr/>
                </p:nvSpPr>
                <p:spPr bwMode="auto">
                  <a:xfrm rot="8993813">
                    <a:off x="1233875" y="3276091"/>
                    <a:ext cx="2014549" cy="1769046"/>
                  </a:xfrm>
                  <a:prstGeom prst="triangle">
                    <a:avLst>
                      <a:gd name="adj" fmla="val 50000"/>
                    </a:avLst>
                  </a:prstGeom>
                  <a:gradFill rotWithShape="0">
                    <a:gsLst>
                      <a:gs pos="0">
                        <a:srgbClr val="800080"/>
                      </a:gs>
                      <a:gs pos="100000">
                        <a:srgbClr val="80008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9" name="Text Box 158"/>
                  <p:cNvSpPr txBox="1">
                    <a:spLocks noChangeArrowheads="1"/>
                  </p:cNvSpPr>
                  <p:nvPr/>
                </p:nvSpPr>
                <p:spPr bwMode="auto">
                  <a:xfrm rot="19790564">
                    <a:off x="794946" y="3436239"/>
                    <a:ext cx="2007183" cy="24151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FFFFFF"/>
                        </a:solidFill>
                        <a:latin typeface="Calibri"/>
                        <a:ea typeface="Times New Roman"/>
                        <a:cs typeface="Arial"/>
                      </a:rPr>
                      <a:t>    </a:t>
                    </a:r>
                    <a:r>
                      <a:rPr lang="en-AU" sz="1050" b="1" dirty="0">
                        <a:solidFill>
                          <a:srgbClr val="FFFFFF"/>
                        </a:solidFill>
                        <a:latin typeface="Calibri"/>
                        <a:ea typeface="Times New Roman"/>
                        <a:cs typeface="Arial"/>
                      </a:rPr>
                      <a:t>Assign </a:t>
                    </a:r>
                    <a:r>
                      <a:rPr lang="en-AU" sz="1050" b="1" dirty="0" smtClean="0">
                        <a:solidFill>
                          <a:srgbClr val="FFFFFF"/>
                        </a:solidFill>
                        <a:latin typeface="Calibri"/>
                        <a:ea typeface="Times New Roman"/>
                        <a:cs typeface="Arial"/>
                      </a:rPr>
                      <a:t>a grade for reporting </a:t>
                    </a:r>
                    <a:endParaRPr lang="en-AU" sz="1050" dirty="0">
                      <a:latin typeface="Times New Roman"/>
                      <a:ea typeface="Times New Roman"/>
                      <a:cs typeface="Times New Roman"/>
                    </a:endParaRPr>
                  </a:p>
                </p:txBody>
              </p:sp>
              <p:sp>
                <p:nvSpPr>
                  <p:cNvPr id="60" name="Text Box 159"/>
                  <p:cNvSpPr txBox="1">
                    <a:spLocks noChangeArrowheads="1"/>
                  </p:cNvSpPr>
                  <p:nvPr/>
                </p:nvSpPr>
                <p:spPr bwMode="auto">
                  <a:xfrm rot="19790564">
                    <a:off x="1799842" y="3586473"/>
                    <a:ext cx="381000" cy="2362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61" name="Text Box 160"/>
                  <p:cNvSpPr txBox="1">
                    <a:spLocks noChangeArrowheads="1"/>
                  </p:cNvSpPr>
                  <p:nvPr/>
                </p:nvSpPr>
                <p:spPr bwMode="auto">
                  <a:xfrm rot="19790564">
                    <a:off x="1401014" y="3690442"/>
                    <a:ext cx="1451195" cy="41520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Policy Standards for Pre-primary to Year 10: Teaching, Assessing and Reporting</a:t>
                    </a:r>
                  </a:p>
                  <a:p>
                    <a:pPr algn="ctr" fontAlgn="base"/>
                    <a:r>
                      <a:rPr lang="en-AU" sz="700" b="1" dirty="0">
                        <a:solidFill>
                          <a:srgbClr val="FFFFFF"/>
                        </a:solidFill>
                        <a:latin typeface="Calibri"/>
                        <a:ea typeface="Times New Roman"/>
                        <a:cs typeface="Arial"/>
                      </a:rPr>
                      <a:t>Judging Standards</a:t>
                    </a:r>
                    <a:endParaRPr lang="en-AU" sz="700" dirty="0">
                      <a:latin typeface="Times New Roman"/>
                      <a:ea typeface="Times New Roman"/>
                      <a:cs typeface="Times New Roman"/>
                    </a:endParaRPr>
                  </a:p>
                </p:txBody>
              </p:sp>
              <p:sp>
                <p:nvSpPr>
                  <p:cNvPr id="62" name="Text Box 161"/>
                  <p:cNvSpPr txBox="1">
                    <a:spLocks noChangeArrowheads="1"/>
                  </p:cNvSpPr>
                  <p:nvPr/>
                </p:nvSpPr>
                <p:spPr bwMode="auto">
                  <a:xfrm rot="19790564">
                    <a:off x="2011964" y="4148027"/>
                    <a:ext cx="510540" cy="2209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63" name="Text Box 162"/>
                  <p:cNvSpPr txBox="1">
                    <a:spLocks noChangeArrowheads="1"/>
                  </p:cNvSpPr>
                  <p:nvPr/>
                </p:nvSpPr>
                <p:spPr bwMode="auto">
                  <a:xfrm rot="19800000">
                    <a:off x="1934122" y="4304949"/>
                    <a:ext cx="943745" cy="26453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School report</a:t>
                    </a:r>
                    <a:endParaRPr lang="en-AU" sz="700" dirty="0">
                      <a:latin typeface="Times New Roman"/>
                      <a:ea typeface="Times New Roman"/>
                      <a:cs typeface="Times New Roman"/>
                    </a:endParaRPr>
                  </a:p>
                </p:txBody>
              </p:sp>
              <p:sp>
                <p:nvSpPr>
                  <p:cNvPr id="64" name="Text Box 163"/>
                  <p:cNvSpPr txBox="1">
                    <a:spLocks noChangeArrowheads="1"/>
                  </p:cNvSpPr>
                  <p:nvPr/>
                </p:nvSpPr>
                <p:spPr bwMode="auto">
                  <a:xfrm rot="19800000">
                    <a:off x="1369789" y="3091691"/>
                    <a:ext cx="571500" cy="243840"/>
                  </a:xfrm>
                  <a:prstGeom prst="rect">
                    <a:avLst/>
                  </a:prstGeom>
                  <a:gradFill rotWithShape="0">
                    <a:gsLst>
                      <a:gs pos="0">
                        <a:srgbClr val="600060"/>
                      </a:gs>
                      <a:gs pos="100000">
                        <a:srgbClr val="60006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6</a:t>
                    </a:r>
                    <a:endParaRPr lang="en-AU" sz="1200" dirty="0">
                      <a:latin typeface="Times New Roman"/>
                      <a:ea typeface="Times New Roman"/>
                      <a:cs typeface="Times New Roman"/>
                    </a:endParaRPr>
                  </a:p>
                </p:txBody>
              </p:sp>
            </p:grpSp>
            <p:sp>
              <p:nvSpPr>
                <p:cNvPr id="34" name="AutoShape 164"/>
                <p:cNvSpPr>
                  <a:spLocks noChangeArrowheads="1"/>
                </p:cNvSpPr>
                <p:nvPr/>
              </p:nvSpPr>
              <p:spPr bwMode="auto">
                <a:xfrm rot="10788248">
                  <a:off x="1966951" y="5834782"/>
                  <a:ext cx="3240000" cy="630000"/>
                </a:xfrm>
                <a:prstGeom prst="curvedDownArrow">
                  <a:avLst>
                    <a:gd name="adj1" fmla="val 102120"/>
                    <a:gd name="adj2" fmla="val 204241"/>
                    <a:gd name="adj3" fmla="val 33333"/>
                  </a:avLst>
                </a:prstGeom>
                <a:gradFill rotWithShape="0">
                  <a:gsLst>
                    <a:gs pos="0">
                      <a:srgbClr val="000080"/>
                    </a:gs>
                    <a:gs pos="100000">
                      <a:srgbClr val="000080">
                        <a:gamma/>
                        <a:tint val="20000"/>
                        <a:invGamma/>
                      </a:srgbClr>
                    </a:gs>
                  </a:gsLst>
                  <a:lin ang="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5" name="AutoShape 165"/>
                <p:cNvSpPr>
                  <a:spLocks noChangeArrowheads="1"/>
                </p:cNvSpPr>
                <p:nvPr/>
              </p:nvSpPr>
              <p:spPr bwMode="auto">
                <a:xfrm rot="21591029">
                  <a:off x="2415849" y="3297461"/>
                  <a:ext cx="2774964" cy="2452018"/>
                </a:xfrm>
                <a:prstGeom prst="triangle">
                  <a:avLst>
                    <a:gd name="adj" fmla="val 50000"/>
                  </a:avLst>
                </a:prstGeom>
                <a:gradFill rotWithShape="0">
                  <a:gsLst>
                    <a:gs pos="0">
                      <a:srgbClr val="000080">
                        <a:gamma/>
                        <a:tint val="20000"/>
                        <a:invGamma/>
                      </a:srgbClr>
                    </a:gs>
                    <a:gs pos="100000">
                      <a:srgbClr val="000080"/>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36" name="Text Box 166"/>
                <p:cNvSpPr txBox="1">
                  <a:spLocks noChangeArrowheads="1"/>
                </p:cNvSpPr>
                <p:nvPr/>
              </p:nvSpPr>
              <p:spPr bwMode="auto">
                <a:xfrm rot="10800000">
                  <a:off x="2076634" y="5296904"/>
                  <a:ext cx="3170276" cy="50278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050" b="1" dirty="0">
                      <a:solidFill>
                        <a:srgbClr val="FFFFFF"/>
                      </a:solidFill>
                      <a:latin typeface="Calibri"/>
                      <a:ea typeface="Times New Roman"/>
                      <a:cs typeface="Arial"/>
                    </a:rPr>
                    <a:t>Record </a:t>
                  </a:r>
                  <a:r>
                    <a:rPr lang="en-AU" sz="1050" b="1" dirty="0" smtClean="0">
                      <a:solidFill>
                        <a:srgbClr val="FFFFFF"/>
                      </a:solidFill>
                      <a:latin typeface="Calibri"/>
                      <a:ea typeface="Times New Roman"/>
                      <a:cs typeface="Arial"/>
                    </a:rPr>
                    <a:t>results </a:t>
                  </a:r>
                  <a:r>
                    <a:rPr lang="en-AU" sz="1050" b="1" dirty="0">
                      <a:solidFill>
                        <a:srgbClr val="FFFFFF"/>
                      </a:solidFill>
                      <a:latin typeface="Calibri"/>
                      <a:ea typeface="Times New Roman"/>
                      <a:cs typeface="Arial"/>
                    </a:rPr>
                    <a:t>and collate </a:t>
                  </a:r>
                  <a:endParaRPr lang="en-AU" sz="1050" b="1" dirty="0" smtClean="0">
                    <a:solidFill>
                      <a:srgbClr val="FFFFFF"/>
                    </a:solidFill>
                    <a:latin typeface="Calibri"/>
                    <a:ea typeface="Times New Roman"/>
                    <a:cs typeface="Arial"/>
                  </a:endParaRPr>
                </a:p>
                <a:p>
                  <a:pPr algn="ctr" fontAlgn="base"/>
                  <a:r>
                    <a:rPr lang="en-AU" sz="1050" b="1" dirty="0" smtClean="0">
                      <a:solidFill>
                        <a:srgbClr val="FFFFFF"/>
                      </a:solidFill>
                      <a:latin typeface="Calibri"/>
                      <a:ea typeface="Times New Roman"/>
                      <a:cs typeface="Arial"/>
                    </a:rPr>
                    <a:t>evidence</a:t>
                  </a:r>
                  <a:endParaRPr lang="en-AU" sz="1050" dirty="0">
                    <a:latin typeface="Times New Roman"/>
                    <a:ea typeface="Times New Roman"/>
                    <a:cs typeface="Times New Roman"/>
                  </a:endParaRPr>
                </a:p>
              </p:txBody>
            </p:sp>
            <p:sp>
              <p:nvSpPr>
                <p:cNvPr id="37" name="Text Box 167"/>
                <p:cNvSpPr txBox="1">
                  <a:spLocks noChangeArrowheads="1"/>
                </p:cNvSpPr>
                <p:nvPr/>
              </p:nvSpPr>
              <p:spPr bwMode="auto">
                <a:xfrm rot="10788248">
                  <a:off x="3554416" y="5017291"/>
                  <a:ext cx="524813" cy="32741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SCSA</a:t>
                  </a:r>
                  <a:endParaRPr lang="en-AU" sz="1100" dirty="0">
                    <a:latin typeface="Times New Roman"/>
                    <a:ea typeface="Times New Roman"/>
                    <a:cs typeface="Times New Roman"/>
                  </a:endParaRPr>
                </a:p>
              </p:txBody>
            </p:sp>
            <p:sp>
              <p:nvSpPr>
                <p:cNvPr id="38" name="Text Box 168"/>
                <p:cNvSpPr txBox="1">
                  <a:spLocks noChangeArrowheads="1"/>
                </p:cNvSpPr>
                <p:nvPr/>
              </p:nvSpPr>
              <p:spPr bwMode="auto">
                <a:xfrm rot="10800000">
                  <a:off x="3426397" y="4460071"/>
                  <a:ext cx="703249" cy="30629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b="1" dirty="0">
                      <a:solidFill>
                        <a:srgbClr val="000000"/>
                      </a:solidFill>
                      <a:latin typeface="Calibri"/>
                      <a:ea typeface="Times New Roman"/>
                      <a:cs typeface="Arial"/>
                    </a:rPr>
                    <a:t>School</a:t>
                  </a:r>
                  <a:endParaRPr lang="en-AU" sz="1100" dirty="0">
                    <a:latin typeface="Times New Roman"/>
                    <a:ea typeface="Times New Roman"/>
                    <a:cs typeface="Times New Roman"/>
                  </a:endParaRPr>
                </a:p>
              </p:txBody>
            </p:sp>
            <p:sp>
              <p:nvSpPr>
                <p:cNvPr id="39" name="Text Box 169"/>
                <p:cNvSpPr txBox="1">
                  <a:spLocks noChangeArrowheads="1"/>
                </p:cNvSpPr>
                <p:nvPr/>
              </p:nvSpPr>
              <p:spPr bwMode="auto">
                <a:xfrm rot="10788248">
                  <a:off x="3140305" y="3834099"/>
                  <a:ext cx="1299971" cy="601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dirty="0">
                      <a:solidFill>
                        <a:srgbClr val="FFFFFF"/>
                      </a:solidFill>
                      <a:latin typeface="Calibri"/>
                      <a:ea typeface="Times New Roman"/>
                      <a:cs typeface="Arial"/>
                    </a:rPr>
                    <a:t>Student assessment </a:t>
                  </a:r>
                </a:p>
                <a:p>
                  <a:pPr algn="ctr" fontAlgn="base"/>
                  <a:r>
                    <a:rPr lang="en-AU" sz="700" b="1" dirty="0">
                      <a:solidFill>
                        <a:srgbClr val="FFFFFF"/>
                      </a:solidFill>
                      <a:latin typeface="Calibri"/>
                      <a:ea typeface="Times New Roman"/>
                      <a:cs typeface="Arial"/>
                    </a:rPr>
                    <a:t>records</a:t>
                  </a:r>
                  <a:endParaRPr lang="en-AU" sz="700" dirty="0">
                    <a:latin typeface="Times New Roman"/>
                    <a:ea typeface="Times New Roman"/>
                    <a:cs typeface="Times New Roman"/>
                  </a:endParaRPr>
                </a:p>
                <a:p>
                  <a:pPr algn="ctr" fontAlgn="base"/>
                  <a:r>
                    <a:rPr lang="en-AU" sz="700" b="1" i="1" dirty="0">
                      <a:solidFill>
                        <a:srgbClr val="FFFFFF"/>
                      </a:solidFill>
                      <a:latin typeface="Calibri"/>
                      <a:ea typeface="Times New Roman"/>
                      <a:cs typeface="Arial"/>
                    </a:rPr>
                    <a:t> </a:t>
                  </a:r>
                  <a:endParaRPr lang="en-AU" sz="700" dirty="0">
                    <a:latin typeface="Times New Roman"/>
                    <a:ea typeface="Times New Roman"/>
                    <a:cs typeface="Times New Roman"/>
                  </a:endParaRPr>
                </a:p>
              </p:txBody>
            </p:sp>
            <p:sp>
              <p:nvSpPr>
                <p:cNvPr id="40" name="Text Box 170"/>
                <p:cNvSpPr txBox="1">
                  <a:spLocks noChangeArrowheads="1"/>
                </p:cNvSpPr>
                <p:nvPr/>
              </p:nvSpPr>
              <p:spPr bwMode="auto">
                <a:xfrm rot="10788248">
                  <a:off x="3406626" y="5898309"/>
                  <a:ext cx="787219" cy="337979"/>
                </a:xfrm>
                <a:prstGeom prst="rect">
                  <a:avLst/>
                </a:prstGeom>
                <a:gradFill rotWithShape="1">
                  <a:gsLst>
                    <a:gs pos="0">
                      <a:srgbClr val="000080"/>
                    </a:gs>
                    <a:gs pos="100000">
                      <a:srgbClr val="00008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5</a:t>
                  </a:r>
                  <a:endParaRPr lang="en-AU" sz="1200" dirty="0">
                    <a:latin typeface="Times New Roman"/>
                    <a:ea typeface="Times New Roman"/>
                    <a:cs typeface="Times New Roman"/>
                  </a:endParaRPr>
                </a:p>
              </p:txBody>
            </p:sp>
            <p:sp>
              <p:nvSpPr>
                <p:cNvPr id="41" name="Text Box 171"/>
                <p:cNvSpPr txBox="1">
                  <a:spLocks noChangeArrowheads="1"/>
                </p:cNvSpPr>
                <p:nvPr/>
              </p:nvSpPr>
              <p:spPr bwMode="auto">
                <a:xfrm rot="7180639">
                  <a:off x="5874571" y="4459384"/>
                  <a:ext cx="792138" cy="335879"/>
                </a:xfrm>
                <a:prstGeom prst="rect">
                  <a:avLst/>
                </a:prstGeom>
                <a:gradFill rotWithShape="0">
                  <a:gsLst>
                    <a:gs pos="0">
                      <a:srgbClr val="00B050"/>
                    </a:gs>
                    <a:gs pos="100000">
                      <a:srgbClr val="00B050">
                        <a:gamma/>
                        <a:tint val="20000"/>
                        <a:invGamma/>
                      </a:srgbClr>
                    </a:gs>
                  </a:gsLst>
                  <a:lin ang="540000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400" dirty="0">
                      <a:solidFill>
                        <a:srgbClr val="000000"/>
                      </a:solidFill>
                      <a:effectLst>
                        <a:outerShdw blurRad="38100" dist="38100" dir="2700000" algn="tl">
                          <a:srgbClr val="FFFFFF"/>
                        </a:outerShdw>
                      </a:effectLst>
                      <a:latin typeface="Calibri"/>
                      <a:ea typeface="Times New Roman"/>
                      <a:cs typeface="Arial"/>
                    </a:rPr>
                    <a:t>STEP 4</a:t>
                  </a:r>
                  <a:endParaRPr lang="en-AU" sz="1200" dirty="0">
                    <a:latin typeface="Times New Roman"/>
                    <a:ea typeface="Times New Roman"/>
                    <a:cs typeface="Times New Roman"/>
                  </a:endParaRPr>
                </a:p>
              </p:txBody>
            </p:sp>
            <p:grpSp>
              <p:nvGrpSpPr>
                <p:cNvPr id="42" name="Group 41"/>
                <p:cNvGrpSpPr>
                  <a:grpSpLocks/>
                </p:cNvGrpSpPr>
                <p:nvPr/>
              </p:nvGrpSpPr>
              <p:grpSpPr bwMode="auto">
                <a:xfrm rot="16188248">
                  <a:off x="137034" y="2949258"/>
                  <a:ext cx="747205" cy="721939"/>
                  <a:chOff x="132402" y="2938880"/>
                  <a:chExt cx="539083" cy="524108"/>
                </a:xfrm>
              </p:grpSpPr>
              <p:sp>
                <p:nvSpPr>
                  <p:cNvPr id="55" name="Oval 54"/>
                  <p:cNvSpPr>
                    <a:spLocks noChangeArrowheads="1"/>
                  </p:cNvSpPr>
                  <p:nvPr/>
                </p:nvSpPr>
                <p:spPr bwMode="auto">
                  <a:xfrm>
                    <a:off x="147377" y="2938880"/>
                    <a:ext cx="524108" cy="524108"/>
                  </a:xfrm>
                  <a:prstGeom prst="ellipse">
                    <a:avLst/>
                  </a:prstGeom>
                  <a:gradFill rotWithShape="0">
                    <a:gsLst>
                      <a:gs pos="0">
                        <a:srgbClr val="808080"/>
                      </a:gs>
                      <a:gs pos="100000">
                        <a:srgbClr val="808080">
                          <a:gamma/>
                          <a:tint val="20000"/>
                          <a:invGamma/>
                        </a:srgbClr>
                      </a:gs>
                    </a:gsLst>
                    <a:path path="shape">
                      <a:fillToRect l="50000" t="50000" r="50000" b="50000"/>
                    </a:path>
                  </a:gradFill>
                  <a:ln>
                    <a:noFill/>
                  </a:ln>
                  <a:effectLst/>
                  <a:extLst>
                    <a:ext uri="{91240B29-F687-4f45-9708-019B960494DF}">
                      <a14:hiddenLine xmlns:a14="http://schemas.microsoft.com/office/drawing/2010/main" xmlns="" w="9525" algn="in">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nSpc>
                        <a:spcPct val="115000"/>
                      </a:lnSpc>
                      <a:spcAft>
                        <a:spcPts val="1000"/>
                      </a:spcAft>
                    </a:pPr>
                    <a:r>
                      <a:rPr lang="en-AU" sz="1100" dirty="0">
                        <a:solidFill>
                          <a:srgbClr val="000000"/>
                        </a:solidFill>
                        <a:latin typeface="Calibri"/>
                        <a:ea typeface="Times New Roman"/>
                        <a:cs typeface="Times New Roman"/>
                      </a:rPr>
                      <a:t> </a:t>
                    </a:r>
                    <a:endParaRPr lang="en-AU" sz="1200" dirty="0">
                      <a:latin typeface="Times New Roman"/>
                      <a:ea typeface="Times New Roman"/>
                      <a:cs typeface="Times New Roman"/>
                    </a:endParaRPr>
                  </a:p>
                </p:txBody>
              </p:sp>
              <p:sp>
                <p:nvSpPr>
                  <p:cNvPr id="56" name="Text Box 174"/>
                  <p:cNvSpPr txBox="1">
                    <a:spLocks noChangeArrowheads="1"/>
                  </p:cNvSpPr>
                  <p:nvPr/>
                </p:nvSpPr>
                <p:spPr bwMode="auto">
                  <a:xfrm>
                    <a:off x="132402" y="3059154"/>
                    <a:ext cx="528150" cy="148102"/>
                  </a:xfrm>
                  <a:prstGeom prst="rect">
                    <a:avLst/>
                  </a:prstGeom>
                  <a:noFill/>
                  <a:ln>
                    <a:noFill/>
                  </a:ln>
                  <a:effectLst/>
                  <a:extLst>
                    <a:ext uri="{909E8E84-426E-40dd-AFC4-6F175D3DCCD1}">
                      <a14:hiddenFill xmlns:a14="http://schemas.microsoft.com/office/drawing/2010/main" xmlns="">
                        <a:gradFill rotWithShape="0">
                          <a:gsLst>
                            <a:gs pos="0">
                              <a:srgbClr val="808080"/>
                            </a:gs>
                            <a:gs pos="100000">
                              <a:srgbClr val="808080">
                                <a:gamma/>
                                <a:tint val="20000"/>
                                <a:invGamma/>
                              </a:srgbClr>
                            </a:gs>
                          </a:gsLst>
                          <a:path path="shape">
                            <a:fillToRect l="50000" t="50000" r="50000" b="50000"/>
                          </a:path>
                        </a:gra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100" dirty="0">
                        <a:solidFill>
                          <a:srgbClr val="000000"/>
                        </a:solidFill>
                        <a:effectLst>
                          <a:outerShdw blurRad="38100" dist="38100" dir="2700000" algn="tl">
                            <a:srgbClr val="C0C0C0"/>
                          </a:outerShdw>
                        </a:effectLst>
                        <a:latin typeface="Calibri"/>
                        <a:ea typeface="Times New Roman"/>
                        <a:cs typeface="Arial"/>
                      </a:rPr>
                      <a:t>START</a:t>
                    </a:r>
                    <a:endParaRPr lang="en-AU" sz="1200" dirty="0">
                      <a:latin typeface="Times New Roman"/>
                      <a:ea typeface="Times New Roman"/>
                      <a:cs typeface="Times New Roman"/>
                    </a:endParaRPr>
                  </a:p>
                </p:txBody>
              </p:sp>
            </p:grpSp>
            <p:cxnSp>
              <p:nvCxnSpPr>
                <p:cNvPr id="43" name="Straight Connector 42"/>
                <p:cNvCxnSpPr/>
                <p:nvPr/>
              </p:nvCxnSpPr>
              <p:spPr bwMode="auto">
                <a:xfrm rot="17983113">
                  <a:off x="862305" y="2251686"/>
                  <a:ext cx="2294682"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4" name="Straight Connector 43"/>
                <p:cNvCxnSpPr/>
                <p:nvPr/>
              </p:nvCxnSpPr>
              <p:spPr bwMode="auto">
                <a:xfrm rot="17983113">
                  <a:off x="1750529" y="2555672"/>
                  <a:ext cx="1606404" cy="0"/>
                </a:xfrm>
                <a:prstGeom prst="line">
                  <a:avLst/>
                </a:prstGeom>
                <a:solidFill>
                  <a:schemeClr val="accent1"/>
                </a:solidFill>
                <a:ln w="9525" cap="flat" cmpd="sng" algn="ctr">
                  <a:solidFill>
                    <a:srgbClr val="FF0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5" name="Straight Connector 44"/>
                <p:cNvCxnSpPr/>
                <p:nvPr/>
              </p:nvCxnSpPr>
              <p:spPr bwMode="auto">
                <a:xfrm>
                  <a:off x="2675112" y="1195723"/>
                  <a:ext cx="2248122"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6" name="Straight Connector 45"/>
                <p:cNvCxnSpPr/>
                <p:nvPr/>
              </p:nvCxnSpPr>
              <p:spPr bwMode="auto">
                <a:xfrm>
                  <a:off x="3011988" y="1830797"/>
                  <a:ext cx="1584980" cy="0"/>
                </a:xfrm>
                <a:prstGeom prst="line">
                  <a:avLst/>
                </a:prstGeom>
                <a:solidFill>
                  <a:schemeClr val="accent1"/>
                </a:solidFill>
                <a:ln w="9525" cap="flat" cmpd="sng" algn="ctr">
                  <a:solidFill>
                    <a:srgbClr val="FF9933"/>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7" name="Straight Connector 46"/>
                <p:cNvCxnSpPr/>
                <p:nvPr/>
              </p:nvCxnSpPr>
              <p:spPr bwMode="auto">
                <a:xfrm rot="3561247">
                  <a:off x="4278649" y="2533033"/>
                  <a:ext cx="1561830" cy="0"/>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8" name="Straight Connector 47"/>
                <p:cNvCxnSpPr/>
                <p:nvPr/>
              </p:nvCxnSpPr>
              <p:spPr bwMode="auto">
                <a:xfrm rot="3561247">
                  <a:off x="4450522" y="2226841"/>
                  <a:ext cx="2289836" cy="4601"/>
                </a:xfrm>
                <a:prstGeom prst="line">
                  <a:avLst/>
                </a:prstGeom>
                <a:solidFill>
                  <a:schemeClr val="accent1"/>
                </a:solidFill>
                <a:ln w="9525" cap="flat" cmpd="sng" algn="ctr">
                  <a:solidFill>
                    <a:srgbClr val="FFC00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49" name="Straight Connector 48"/>
                <p:cNvCxnSpPr/>
                <p:nvPr/>
              </p:nvCxnSpPr>
              <p:spPr bwMode="auto">
                <a:xfrm rot="7200000" flipV="1">
                  <a:off x="4463262" y="4316100"/>
                  <a:ext cx="2345745" cy="1103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0" name="Straight Connector 49"/>
                <p:cNvCxnSpPr/>
                <p:nvPr/>
              </p:nvCxnSpPr>
              <p:spPr bwMode="auto">
                <a:xfrm rot="7200000" flipV="1">
                  <a:off x="4300603" y="3989710"/>
                  <a:ext cx="1539482" cy="3616"/>
                </a:xfrm>
                <a:prstGeom prst="line">
                  <a:avLst/>
                </a:prstGeom>
                <a:solidFill>
                  <a:schemeClr val="accent1"/>
                </a:solidFill>
                <a:ln w="9525" cap="flat" cmpd="sng" algn="ctr">
                  <a:solidFill>
                    <a:srgbClr val="00B05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1" name="Straight Connector 50"/>
                <p:cNvCxnSpPr/>
                <p:nvPr/>
              </p:nvCxnSpPr>
              <p:spPr bwMode="auto">
                <a:xfrm rot="10800000">
                  <a:off x="2666633" y="5342255"/>
                  <a:ext cx="2313511"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2" name="Straight Connector 51"/>
                <p:cNvCxnSpPr/>
                <p:nvPr/>
              </p:nvCxnSpPr>
              <p:spPr bwMode="auto">
                <a:xfrm rot="10800000">
                  <a:off x="3011988" y="4718664"/>
                  <a:ext cx="1572458" cy="0"/>
                </a:xfrm>
                <a:prstGeom prst="line">
                  <a:avLst/>
                </a:prstGeom>
                <a:solidFill>
                  <a:schemeClr val="accent1"/>
                </a:solidFill>
                <a:ln w="9525" cap="flat" cmpd="sng" algn="ctr">
                  <a:solidFill>
                    <a:srgbClr val="3366CC"/>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3" name="Straight Connector 52"/>
                <p:cNvCxnSpPr/>
                <p:nvPr/>
              </p:nvCxnSpPr>
              <p:spPr bwMode="auto">
                <a:xfrm rot="14378812">
                  <a:off x="914886" y="4340669"/>
                  <a:ext cx="2324744" cy="10914"/>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54" name="Straight Connector 53"/>
                <p:cNvCxnSpPr>
                  <a:stCxn id="10" idx="5"/>
                </p:cNvCxnSpPr>
                <p:nvPr/>
              </p:nvCxnSpPr>
              <p:spPr bwMode="auto">
                <a:xfrm rot="7171418" flipV="1">
                  <a:off x="2390533" y="3252089"/>
                  <a:ext cx="709819" cy="1254795"/>
                </a:xfrm>
                <a:prstGeom prst="line">
                  <a:avLst/>
                </a:prstGeom>
                <a:solidFill>
                  <a:schemeClr val="accent1"/>
                </a:solidFill>
                <a:ln w="9525" cap="flat" cmpd="sng" algn="ctr">
                  <a:solidFill>
                    <a:srgbClr val="7030A0"/>
                  </a:solidFill>
                  <a:prstDash val="lg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grpSp>
        </p:grpSp>
        <p:sp>
          <p:nvSpPr>
            <p:cNvPr id="72" name="Text Box 169"/>
            <p:cNvSpPr txBox="1">
              <a:spLocks noChangeArrowheads="1"/>
            </p:cNvSpPr>
            <p:nvPr/>
          </p:nvSpPr>
          <p:spPr bwMode="auto">
            <a:xfrm rot="14416830">
              <a:off x="3178111" y="4385874"/>
              <a:ext cx="1420101" cy="301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700" b="1" i="1" dirty="0">
                  <a:solidFill>
                    <a:srgbClr val="FFFFFF"/>
                  </a:solidFill>
                  <a:latin typeface="Calibri"/>
                  <a:ea typeface="Times New Roman"/>
                  <a:cs typeface="Arial"/>
                </a:rPr>
                <a:t>Pre-Primary to Year 10:  Assessment and Reporting Policy </a:t>
              </a:r>
              <a:endParaRPr lang="en-AU" sz="700" dirty="0">
                <a:latin typeface="Times New Roman"/>
                <a:ea typeface="Times New Roman"/>
                <a:cs typeface="Times New Roman"/>
              </a:endParaRPr>
            </a:p>
          </p:txBody>
        </p:sp>
      </p:grpSp>
    </p:spTree>
    <p:extLst>
      <p:ext uri="{BB962C8B-B14F-4D97-AF65-F5344CB8AC3E}">
        <p14:creationId xmlns:p14="http://schemas.microsoft.com/office/powerpoint/2010/main" val="191693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30000" fill="hold"/>
                                        <p:tgtEl>
                                          <p:spTgt spid="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nvGrpSpPr>
        <p:grpSpPr>
          <a:xfrm>
            <a:off x="2144688" y="1340768"/>
            <a:ext cx="6120680" cy="4824536"/>
            <a:chOff x="0" y="0"/>
            <a:chExt cx="2304870" cy="2330450"/>
          </a:xfrm>
        </p:grpSpPr>
        <p:sp>
          <p:nvSpPr>
            <p:cNvPr id="72" name="AutoShape 131"/>
            <p:cNvSpPr>
              <a:spLocks noChangeArrowheads="1"/>
            </p:cNvSpPr>
            <p:nvPr/>
          </p:nvSpPr>
          <p:spPr bwMode="auto">
            <a:xfrm rot="5135">
              <a:off x="0" y="0"/>
              <a:ext cx="2304870" cy="509234"/>
            </a:xfrm>
            <a:prstGeom prst="curvedDownArrow">
              <a:avLst>
                <a:gd name="adj1" fmla="val 90522"/>
                <a:gd name="adj2" fmla="val 181045"/>
                <a:gd name="adj3" fmla="val 33333"/>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73" name="AutoShape 132"/>
            <p:cNvSpPr>
              <a:spLocks noChangeArrowheads="1"/>
            </p:cNvSpPr>
            <p:nvPr/>
          </p:nvSpPr>
          <p:spPr bwMode="auto">
            <a:xfrm rot="10805135">
              <a:off x="38100" y="561975"/>
              <a:ext cx="2014220" cy="1768475"/>
            </a:xfrm>
            <a:prstGeom prst="triangle">
              <a:avLst>
                <a:gd name="adj" fmla="val 50000"/>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AU" dirty="0"/>
            </a:p>
          </p:txBody>
        </p:sp>
        <p:sp>
          <p:nvSpPr>
            <p:cNvPr id="74" name="Text Box 133"/>
            <p:cNvSpPr txBox="1">
              <a:spLocks noChangeArrowheads="1"/>
            </p:cNvSpPr>
            <p:nvPr/>
          </p:nvSpPr>
          <p:spPr bwMode="auto">
            <a:xfrm rot="5135">
              <a:off x="142875" y="561975"/>
              <a:ext cx="1820545" cy="2279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900" b="1" dirty="0">
                  <a:solidFill>
                    <a:srgbClr val="FFFFFF"/>
                  </a:solidFill>
                  <a:latin typeface="Calibri"/>
                  <a:ea typeface="Times New Roman"/>
                  <a:cs typeface="Arial"/>
                </a:rPr>
                <a:t>Establish content to be taught</a:t>
              </a:r>
              <a:endParaRPr lang="en-AU" sz="1900" dirty="0">
                <a:latin typeface="Times New Roman"/>
                <a:ea typeface="Times New Roman"/>
                <a:cs typeface="Times New Roman"/>
              </a:endParaRPr>
            </a:p>
          </p:txBody>
        </p:sp>
        <p:sp>
          <p:nvSpPr>
            <p:cNvPr id="75" name="Text Box 134"/>
            <p:cNvSpPr txBox="1">
              <a:spLocks noChangeArrowheads="1"/>
            </p:cNvSpPr>
            <p:nvPr/>
          </p:nvSpPr>
          <p:spPr bwMode="auto">
            <a:xfrm rot="5135">
              <a:off x="244341" y="752796"/>
              <a:ext cx="1626966" cy="2355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800" b="1" dirty="0">
                  <a:latin typeface="Calibri"/>
                  <a:ea typeface="Times New Roman"/>
                  <a:cs typeface="Arial"/>
                </a:rPr>
                <a:t>School Curriculum and Standards Authority</a:t>
              </a:r>
              <a:endParaRPr lang="en-AU" sz="1800" dirty="0">
                <a:latin typeface="Times New Roman"/>
                <a:ea typeface="Times New Roman"/>
                <a:cs typeface="Times New Roman"/>
              </a:endParaRPr>
            </a:p>
          </p:txBody>
        </p:sp>
        <p:sp>
          <p:nvSpPr>
            <p:cNvPr id="76" name="Text Box 135"/>
            <p:cNvSpPr txBox="1">
              <a:spLocks noChangeArrowheads="1"/>
            </p:cNvSpPr>
            <p:nvPr/>
          </p:nvSpPr>
          <p:spPr bwMode="auto">
            <a:xfrm rot="5135">
              <a:off x="352510" y="939163"/>
              <a:ext cx="1382840" cy="4869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i="1" dirty="0">
                  <a:solidFill>
                    <a:schemeClr val="bg1"/>
                  </a:solidFill>
                  <a:latin typeface="+mj-lt"/>
                  <a:ea typeface="Times New Roman"/>
                  <a:cs typeface="Times New Roman"/>
                </a:rPr>
                <a:t>Western Australian Curriculum and Assessment Outline</a:t>
              </a:r>
            </a:p>
            <a:p>
              <a:pPr algn="ctr" fontAlgn="base"/>
              <a:r>
                <a:rPr lang="en-AU" sz="1300" b="1" dirty="0">
                  <a:solidFill>
                    <a:schemeClr val="bg1"/>
                  </a:solidFill>
                  <a:ea typeface="Times New Roman"/>
                  <a:cs typeface="Arial"/>
                </a:rPr>
                <a:t>Pre-primary to Year 10: Teaching, Assessing and </a:t>
              </a:r>
            </a:p>
            <a:p>
              <a:pPr algn="ctr" fontAlgn="base"/>
              <a:r>
                <a:rPr lang="en-AU" sz="1300" b="1" dirty="0">
                  <a:solidFill>
                    <a:schemeClr val="bg1"/>
                  </a:solidFill>
                  <a:ea typeface="Times New Roman"/>
                  <a:cs typeface="Arial"/>
                </a:rPr>
                <a:t>Reporting Policy</a:t>
              </a:r>
              <a:endParaRPr lang="en-AU" sz="1300" b="1" i="1" dirty="0">
                <a:solidFill>
                  <a:schemeClr val="bg1"/>
                </a:solidFill>
                <a:latin typeface="+mj-lt"/>
                <a:ea typeface="Times New Roman"/>
                <a:cs typeface="Times New Roman"/>
              </a:endParaRPr>
            </a:p>
            <a:p>
              <a:pPr algn="ctr" fontAlgn="base"/>
              <a:r>
                <a:rPr lang="en-AU" sz="1300" b="1" dirty="0">
                  <a:solidFill>
                    <a:schemeClr val="bg1"/>
                  </a:solidFill>
                  <a:latin typeface="+mj-lt"/>
                  <a:ea typeface="Times New Roman"/>
                  <a:cs typeface="Times New Roman"/>
                </a:rPr>
                <a:t>Teaching support materials</a:t>
              </a:r>
            </a:p>
          </p:txBody>
        </p:sp>
        <p:sp>
          <p:nvSpPr>
            <p:cNvPr id="77" name="Text Box 136"/>
            <p:cNvSpPr txBox="1">
              <a:spLocks noChangeArrowheads="1"/>
            </p:cNvSpPr>
            <p:nvPr/>
          </p:nvSpPr>
          <p:spPr bwMode="auto">
            <a:xfrm rot="5135">
              <a:off x="759489" y="1495632"/>
              <a:ext cx="565231" cy="13913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800" b="1" dirty="0">
                  <a:solidFill>
                    <a:srgbClr val="000000"/>
                  </a:solidFill>
                  <a:latin typeface="Calibri"/>
                  <a:ea typeface="Times New Roman"/>
                  <a:cs typeface="Arial"/>
                </a:rPr>
                <a:t>School</a:t>
              </a:r>
              <a:endParaRPr lang="en-AU" sz="1800" dirty="0">
                <a:solidFill>
                  <a:srgbClr val="000000"/>
                </a:solidFill>
                <a:latin typeface="Times New Roman"/>
                <a:ea typeface="Times New Roman"/>
                <a:cs typeface="Times New Roman"/>
              </a:endParaRPr>
            </a:p>
          </p:txBody>
        </p:sp>
        <p:sp>
          <p:nvSpPr>
            <p:cNvPr id="78" name="Text Box 137"/>
            <p:cNvSpPr txBox="1">
              <a:spLocks noChangeArrowheads="1"/>
            </p:cNvSpPr>
            <p:nvPr/>
          </p:nvSpPr>
          <p:spPr bwMode="auto">
            <a:xfrm rot="5135">
              <a:off x="638106" y="1669553"/>
              <a:ext cx="814705" cy="24353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1300" b="1" dirty="0">
                  <a:solidFill>
                    <a:srgbClr val="FFFFFF"/>
                  </a:solidFill>
                  <a:latin typeface="+mj-lt"/>
                  <a:ea typeface="Times New Roman"/>
                  <a:cs typeface="Times New Roman"/>
                </a:rPr>
                <a:t>Year level teaching and learning programs</a:t>
              </a:r>
            </a:p>
          </p:txBody>
        </p:sp>
        <p:sp>
          <p:nvSpPr>
            <p:cNvPr id="79" name="Text Box 138"/>
            <p:cNvSpPr txBox="1">
              <a:spLocks noChangeArrowheads="1"/>
            </p:cNvSpPr>
            <p:nvPr/>
          </p:nvSpPr>
          <p:spPr bwMode="auto">
            <a:xfrm rot="5135">
              <a:off x="762034" y="181406"/>
              <a:ext cx="654614" cy="300006"/>
            </a:xfrm>
            <a:prstGeom prst="rect">
              <a:avLst/>
            </a:prstGeom>
            <a:gradFill rotWithShape="0">
              <a:gsLst>
                <a:gs pos="0">
                  <a:srgbClr val="FF0000"/>
                </a:gs>
                <a:gs pos="100000">
                  <a:srgbClr val="FF0000">
                    <a:gamma/>
                    <a:tint val="20000"/>
                    <a:invGamma/>
                  </a:srgbClr>
                </a:gs>
              </a:gsLst>
              <a:lin ang="0" scaled="1"/>
            </a:gradFill>
            <a:ln>
              <a:noFill/>
            </a:ln>
            <a:effectLst/>
            <a:extLst>
              <a:ext uri="{91240B29-F687-4f45-9708-019B960494DF}">
                <a14:hiddenLine xmlns:a14="http://schemas.microsoft.com/office/drawing/2010/main" xmlns="" w="9525" algn="in">
                  <a:solidFill>
                    <a:srgbClr val="000000"/>
                  </a:solidFill>
                  <a:miter lim="800000"/>
                  <a:headEnd/>
                  <a:tailEnd/>
                </a14:hiddenLine>
              </a:ext>
              <a:ext uri="{AF507438-7753-43e0-B8FC-AC1667EBCBE1}">
                <a14:hiddenEffects xmlns:a14="http://schemas.microsoft.com/office/drawing/2010/main" xmlns="">
                  <a:effectLst>
                    <a:outerShdw dist="107763" dir="18900000" algn="ctr" rotWithShape="0">
                      <a:srgbClr val="EEECE1">
                        <a:alpha val="50000"/>
                      </a:srgbClr>
                    </a:outerShdw>
                  </a:effectLst>
                </a14:hiddenEffects>
              </a:ext>
            </a:extLst>
          </p:spPr>
          <p:txBody>
            <a:bodyPr vert="horz" wrap="square" lIns="36576" tIns="36576" rIns="36576" bIns="36576" numCol="1" anchor="t" anchorCtr="0" compatLnSpc="1">
              <a:prstTxWarp prst="textNoShape">
                <a:avLst/>
              </a:prstTxWarp>
            </a:bodyPr>
            <a:lstStyle/>
            <a:p>
              <a:pPr algn="ctr" fontAlgn="base"/>
              <a:r>
                <a:rPr lang="en-AU" sz="2800" dirty="0">
                  <a:solidFill>
                    <a:srgbClr val="808080"/>
                  </a:solidFill>
                  <a:effectLst>
                    <a:outerShdw blurRad="38100" dist="38100" dir="2700000" algn="tl">
                      <a:srgbClr val="000000"/>
                    </a:outerShdw>
                  </a:effectLst>
                  <a:latin typeface="Calibri"/>
                  <a:ea typeface="Times New Roman"/>
                  <a:cs typeface="Arial"/>
                </a:rPr>
                <a:t>STEP 1</a:t>
              </a:r>
              <a:endParaRPr lang="en-AU" sz="2800" dirty="0">
                <a:latin typeface="Times New Roman"/>
                <a:ea typeface="Times New Roman"/>
                <a:cs typeface="Times New Roman"/>
              </a:endParaRPr>
            </a:p>
          </p:txBody>
        </p:sp>
      </p:grpSp>
    </p:spTree>
    <p:extLst>
      <p:ext uri="{BB962C8B-B14F-4D97-AF65-F5344CB8AC3E}">
        <p14:creationId xmlns:p14="http://schemas.microsoft.com/office/powerpoint/2010/main" val="42939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Pre-primary to Year 10: Teaching, Assessing and Reporting Policy</a:t>
            </a:r>
            <a:endParaRPr lang="en-US" dirty="0"/>
          </a:p>
        </p:txBody>
      </p:sp>
      <p:sp>
        <p:nvSpPr>
          <p:cNvPr id="6" name="Content Placeholder 5"/>
          <p:cNvSpPr>
            <a:spLocks noGrp="1"/>
          </p:cNvSpPr>
          <p:nvPr>
            <p:ph idx="1"/>
          </p:nvPr>
        </p:nvSpPr>
        <p:spPr/>
        <p:txBody>
          <a:bodyPr>
            <a:normAutofit/>
          </a:bodyPr>
          <a:lstStyle/>
          <a:p>
            <a:pPr marL="0" indent="0">
              <a:buNone/>
            </a:pPr>
            <a:r>
              <a:rPr lang="en-US" sz="2400" dirty="0" smtClean="0"/>
              <a:t>5.1 Curriculum</a:t>
            </a:r>
          </a:p>
          <a:p>
            <a:pPr marL="0" indent="0">
              <a:buNone/>
            </a:pPr>
            <a:endParaRPr lang="en-US" sz="1000" dirty="0" smtClean="0"/>
          </a:p>
          <a:p>
            <a:pPr marL="0" indent="0">
              <a:buNone/>
            </a:pPr>
            <a:r>
              <a:rPr lang="en-US" sz="2400" dirty="0" smtClean="0"/>
              <a:t>Schools will implement the Pre-primary to Year 10 Western Australian Curriculum in accordance with:</a:t>
            </a:r>
          </a:p>
          <a:p>
            <a:r>
              <a:rPr lang="en-US" sz="2400" dirty="0"/>
              <a:t>t</a:t>
            </a:r>
            <a:r>
              <a:rPr lang="en-US" sz="2400" dirty="0" smtClean="0"/>
              <a:t>he </a:t>
            </a:r>
            <a:r>
              <a:rPr lang="en-US" sz="2400" i="1" dirty="0" smtClean="0"/>
              <a:t>Policy Standards for Pre-primary to Year 10: Teaching, Assessing and Reporting</a:t>
            </a:r>
            <a:endParaRPr lang="en-US" sz="2400" dirty="0" smtClean="0"/>
          </a:p>
          <a:p>
            <a:r>
              <a:rPr lang="en-US" sz="2400" dirty="0"/>
              <a:t>t</a:t>
            </a:r>
            <a:r>
              <a:rPr lang="en-US" sz="2400" dirty="0" smtClean="0"/>
              <a:t>he Principles of Teaching, Learning and Assessment detailed within the </a:t>
            </a:r>
            <a:r>
              <a:rPr lang="en-US" sz="2400" i="1" dirty="0" smtClean="0"/>
              <a:t>Outline</a:t>
            </a:r>
            <a:r>
              <a:rPr lang="en-US" sz="2400" dirty="0" smtClean="0"/>
              <a:t>.</a:t>
            </a:r>
            <a:endParaRPr lang="en-US" sz="2400" dirty="0"/>
          </a:p>
        </p:txBody>
      </p:sp>
    </p:spTree>
    <p:extLst>
      <p:ext uri="{BB962C8B-B14F-4D97-AF65-F5344CB8AC3E}">
        <p14:creationId xmlns:p14="http://schemas.microsoft.com/office/powerpoint/2010/main" val="885026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7605295" y="6492876"/>
            <a:ext cx="2311400" cy="365125"/>
          </a:xfrm>
        </p:spPr>
        <p:txBody>
          <a:bodyPr/>
          <a:lstStyle/>
          <a:p>
            <a:fld id="{F5AEDA3A-9FDA-4EC4-92AF-F81103365E6F}" type="slidenum">
              <a:rPr lang="en-AU" smtClean="0">
                <a:solidFill>
                  <a:schemeClr val="bg1"/>
                </a:solidFill>
              </a:rPr>
              <a:t>9</a:t>
            </a:fld>
            <a:endParaRPr lang="en-AU"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5833"/>
          <a:stretch/>
        </p:blipFill>
        <p:spPr>
          <a:xfrm>
            <a:off x="0" y="908720"/>
            <a:ext cx="9906000" cy="5544616"/>
          </a:xfrm>
          <a:prstGeom prst="rect">
            <a:avLst/>
          </a:prstGeom>
        </p:spPr>
      </p:pic>
    </p:spTree>
    <p:extLst>
      <p:ext uri="{BB962C8B-B14F-4D97-AF65-F5344CB8AC3E}">
        <p14:creationId xmlns:p14="http://schemas.microsoft.com/office/powerpoint/2010/main" val="1633466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2016 - New Teachers Seminars" id="{4BF8492A-D2AC-4C9C-BD26-F3139757AC06}" vid="{3C9A1010-CE2F-4E75-B899-F4918F5BCD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2016 - New Teachers Seminars</Template>
  <TotalTime>2271</TotalTime>
  <Words>1739</Words>
  <Application>Microsoft Office PowerPoint</Application>
  <PresentationFormat>A4 Paper (210x297 mm)</PresentationFormat>
  <Paragraphs>391</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Curriculum Forum Secondary Tuesday 6 June 2017</vt:lpstr>
      <vt:lpstr>Agenda </vt:lpstr>
      <vt:lpstr>Australian Professional Standards for Teachers</vt:lpstr>
      <vt:lpstr>The Outline</vt:lpstr>
      <vt:lpstr>PowerPoint Presentation</vt:lpstr>
      <vt:lpstr>The teaching, learning and assessment process</vt:lpstr>
      <vt:lpstr>PowerPoint Presentation</vt:lpstr>
      <vt:lpstr>Pre-primary to Year 10: Teaching, Assessing and Reporting Policy</vt:lpstr>
      <vt:lpstr>PowerPoint Presentation</vt:lpstr>
      <vt:lpstr>PowerPoint Presentation</vt:lpstr>
      <vt:lpstr>PowerPoint Presentation</vt:lpstr>
      <vt:lpstr>PowerPoint Presentation</vt:lpstr>
      <vt:lpstr>Teaching and learning programs</vt:lpstr>
      <vt:lpstr>PowerPoint Presentation</vt:lpstr>
      <vt:lpstr>Pre-primary to Year 10: Teaching, Assessing and Reporting Policy</vt:lpstr>
      <vt:lpstr>PowerPoint Presentation</vt:lpstr>
      <vt:lpstr>PowerPoint Presentation</vt:lpstr>
      <vt:lpstr>Ways of Assessing</vt:lpstr>
      <vt:lpstr>PowerPoint Presentation</vt:lpstr>
      <vt:lpstr>Assessment tasks</vt:lpstr>
      <vt:lpstr>PowerPoint Presentation</vt:lpstr>
      <vt:lpstr>Achievement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teaching, learning and assessment process</vt:lpstr>
      <vt:lpstr>Using the K-10 outline website to plan what to teach, assess and report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seminar for new and/or inexperienced teachers of   WACE &lt;&lt;learning area&gt;&gt; courses</dc:title>
  <dc:creator>Annette.Moon@scsa.wa.edu.au</dc:creator>
  <cp:lastModifiedBy>Mandy Hudson</cp:lastModifiedBy>
  <cp:revision>309</cp:revision>
  <cp:lastPrinted>2017-06-01T08:35:23Z</cp:lastPrinted>
  <dcterms:created xsi:type="dcterms:W3CDTF">2016-02-03T15:19:31Z</dcterms:created>
  <dcterms:modified xsi:type="dcterms:W3CDTF">2017-06-27T00:07:12Z</dcterms:modified>
</cp:coreProperties>
</file>