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73"/>
  </p:notesMasterIdLst>
  <p:handoutMasterIdLst>
    <p:handoutMasterId r:id="rId74"/>
  </p:handoutMasterIdLst>
  <p:sldIdLst>
    <p:sldId id="275" r:id="rId5"/>
    <p:sldId id="398" r:id="rId6"/>
    <p:sldId id="412" r:id="rId7"/>
    <p:sldId id="450" r:id="rId8"/>
    <p:sldId id="413" r:id="rId9"/>
    <p:sldId id="356" r:id="rId10"/>
    <p:sldId id="434" r:id="rId11"/>
    <p:sldId id="415" r:id="rId12"/>
    <p:sldId id="416" r:id="rId13"/>
    <p:sldId id="440" r:id="rId14"/>
    <p:sldId id="435" r:id="rId15"/>
    <p:sldId id="362" r:id="rId16"/>
    <p:sldId id="452" r:id="rId17"/>
    <p:sldId id="420" r:id="rId18"/>
    <p:sldId id="437" r:id="rId19"/>
    <p:sldId id="425" r:id="rId20"/>
    <p:sldId id="368" r:id="rId21"/>
    <p:sldId id="369" r:id="rId22"/>
    <p:sldId id="370" r:id="rId23"/>
    <p:sldId id="381" r:id="rId24"/>
    <p:sldId id="372" r:id="rId25"/>
    <p:sldId id="449" r:id="rId26"/>
    <p:sldId id="422" r:id="rId27"/>
    <p:sldId id="367" r:id="rId28"/>
    <p:sldId id="383" r:id="rId29"/>
    <p:sldId id="396" r:id="rId30"/>
    <p:sldId id="374" r:id="rId31"/>
    <p:sldId id="375" r:id="rId32"/>
    <p:sldId id="376" r:id="rId33"/>
    <p:sldId id="377" r:id="rId34"/>
    <p:sldId id="379" r:id="rId35"/>
    <p:sldId id="399" r:id="rId36"/>
    <p:sldId id="291" r:id="rId37"/>
    <p:sldId id="443" r:id="rId38"/>
    <p:sldId id="392" r:id="rId39"/>
    <p:sldId id="429" r:id="rId40"/>
    <p:sldId id="430" r:id="rId41"/>
    <p:sldId id="292" r:id="rId42"/>
    <p:sldId id="406" r:id="rId43"/>
    <p:sldId id="444" r:id="rId44"/>
    <p:sldId id="423" r:id="rId45"/>
    <p:sldId id="427" r:id="rId46"/>
    <p:sldId id="281" r:id="rId47"/>
    <p:sldId id="279" r:id="rId48"/>
    <p:sldId id="277" r:id="rId49"/>
    <p:sldId id="446" r:id="rId50"/>
    <p:sldId id="431" r:id="rId51"/>
    <p:sldId id="295" r:id="rId52"/>
    <p:sldId id="299" r:id="rId53"/>
    <p:sldId id="300" r:id="rId54"/>
    <p:sldId id="408" r:id="rId55"/>
    <p:sldId id="310" r:id="rId56"/>
    <p:sldId id="451" r:id="rId57"/>
    <p:sldId id="447" r:id="rId58"/>
    <p:sldId id="402" r:id="rId59"/>
    <p:sldId id="424" r:id="rId60"/>
    <p:sldId id="351" r:id="rId61"/>
    <p:sldId id="287" r:id="rId62"/>
    <p:sldId id="283" r:id="rId63"/>
    <p:sldId id="284" r:id="rId64"/>
    <p:sldId id="448" r:id="rId65"/>
    <p:sldId id="438" r:id="rId66"/>
    <p:sldId id="439" r:id="rId67"/>
    <p:sldId id="403" r:id="rId68"/>
    <p:sldId id="285" r:id="rId69"/>
    <p:sldId id="390" r:id="rId70"/>
    <p:sldId id="404" r:id="rId71"/>
    <p:sldId id="274" r:id="rId7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2733" autoAdjust="0"/>
  </p:normalViewPr>
  <p:slideViewPr>
    <p:cSldViewPr>
      <p:cViewPr varScale="1">
        <p:scale>
          <a:sx n="89" d="100"/>
          <a:sy n="89" d="100"/>
        </p:scale>
        <p:origin x="2166" y="8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178"/>
    </p:cViewPr>
  </p:sorterViewPr>
  <p:notesViewPr>
    <p:cSldViewPr>
      <p:cViewPr varScale="1">
        <p:scale>
          <a:sx n="85" d="100"/>
          <a:sy n="85" d="100"/>
        </p:scale>
        <p:origin x="-383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3BA4CB2-9EF4-4B12-835C-D3E9F7564C7B}" type="datetimeFigureOut">
              <a:rPr lang="en-AU" smtClean="0"/>
              <a:t>14/12/2017</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9B88D1A-9CD7-4F32-B474-1EA31A9F08FD}" type="slidenum">
              <a:rPr lang="en-AU" smtClean="0"/>
              <a:t>‹#›</a:t>
            </a:fld>
            <a:endParaRPr lang="en-AU" dirty="0"/>
          </a:p>
        </p:txBody>
      </p:sp>
    </p:spTree>
    <p:extLst>
      <p:ext uri="{BB962C8B-B14F-4D97-AF65-F5344CB8AC3E}">
        <p14:creationId xmlns:p14="http://schemas.microsoft.com/office/powerpoint/2010/main" val="3426184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5499A1-D39D-4619-89FC-7C366B868419}" type="datetimeFigureOut">
              <a:rPr lang="en-AU" smtClean="0"/>
              <a:t>14/12/2017</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332AD8A-8C5E-45EA-A1FD-827C05C8FFB4}" type="slidenum">
              <a:rPr lang="en-AU" smtClean="0"/>
              <a:t>‹#›</a:t>
            </a:fld>
            <a:endParaRPr lang="en-AU" dirty="0"/>
          </a:p>
        </p:txBody>
      </p:sp>
    </p:spTree>
    <p:extLst>
      <p:ext uri="{BB962C8B-B14F-4D97-AF65-F5344CB8AC3E}">
        <p14:creationId xmlns:p14="http://schemas.microsoft.com/office/powerpoint/2010/main" val="401977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1</a:t>
            </a:fld>
            <a:endParaRPr lang="en-AU" dirty="0"/>
          </a:p>
        </p:txBody>
      </p:sp>
    </p:spTree>
    <p:extLst>
      <p:ext uri="{BB962C8B-B14F-4D97-AF65-F5344CB8AC3E}">
        <p14:creationId xmlns:p14="http://schemas.microsoft.com/office/powerpoint/2010/main" val="326066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a:t>
            </a:r>
            <a:r>
              <a:rPr kumimoji="0" lang="en-AU" sz="1200" b="0" i="1" u="none" strike="noStrike" kern="1200" cap="none" spc="0" normalizeH="0" baseline="0" noProof="0" dirty="0" smtClean="0">
                <a:ln>
                  <a:noFill/>
                </a:ln>
                <a:solidFill>
                  <a:prstClr val="black"/>
                </a:solidFill>
                <a:effectLst/>
                <a:uLnTx/>
                <a:uFillTx/>
                <a:latin typeface="+mn-lt"/>
                <a:ea typeface="+mn-ea"/>
                <a:cs typeface="+mn-cs"/>
              </a:rPr>
              <a:t>Notional Time Allocation Guidelines: Pre-primary to Year 10 </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a:t>
            </a:r>
            <a:r>
              <a:rPr kumimoji="0" lang="en-AU" sz="1200" b="0" i="1" u="none" strike="noStrike" kern="1200" cap="none" spc="0" normalizeH="0" baseline="0" noProof="0" dirty="0" smtClean="0">
                <a:ln>
                  <a:noFill/>
                </a:ln>
                <a:solidFill>
                  <a:prstClr val="black"/>
                </a:solidFill>
                <a:effectLst/>
                <a:uLnTx/>
                <a:uFillTx/>
                <a:latin typeface="+mn-lt"/>
                <a:ea typeface="+mn-ea"/>
                <a:cs typeface="+mn-cs"/>
              </a:rPr>
              <a:t>Guidelines</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are presented as a </a:t>
            </a:r>
            <a:r>
              <a:rPr kumimoji="0" lang="en-AU" sz="1200" b="1" i="0" u="none" strike="noStrike" kern="1200" cap="none" spc="0" normalizeH="0" baseline="0" noProof="0" dirty="0" smtClean="0">
                <a:ln>
                  <a:noFill/>
                </a:ln>
                <a:solidFill>
                  <a:prstClr val="black"/>
                </a:solidFill>
                <a:effectLst/>
                <a:uLnTx/>
                <a:uFillTx/>
                <a:latin typeface="+mn-lt"/>
                <a:ea typeface="+mn-ea"/>
                <a:cs typeface="+mn-cs"/>
              </a:rPr>
              <a:t>guide</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They are </a:t>
            </a:r>
            <a:r>
              <a:rPr kumimoji="0" lang="en-AU" sz="1200" b="1" i="0" u="none" strike="noStrike" kern="1200" cap="none" spc="0" normalizeH="0" baseline="0" noProof="0" dirty="0" smtClean="0">
                <a:ln>
                  <a:noFill/>
                </a:ln>
                <a:solidFill>
                  <a:prstClr val="black"/>
                </a:solidFill>
                <a:effectLst/>
                <a:uLnTx/>
                <a:uFillTx/>
                <a:latin typeface="+mn-lt"/>
                <a:ea typeface="+mn-ea"/>
                <a:cs typeface="+mn-cs"/>
              </a:rPr>
              <a:t>not mandatory</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and do not presume how schools should organise their students’ learning. They reflect the minimum time required to teach the mandated curriculum.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As outlined in the Authority’s </a:t>
            </a:r>
            <a:r>
              <a:rPr kumimoji="0" lang="en-AU" sz="1200" b="0" i="1" u="none" strike="noStrike" kern="1200" cap="none" spc="0" normalizeH="0" baseline="0" noProof="0" dirty="0" smtClean="0">
                <a:ln>
                  <a:noFill/>
                </a:ln>
                <a:solidFill>
                  <a:prstClr val="black"/>
                </a:solidFill>
                <a:effectLst/>
                <a:uLnTx/>
                <a:uFillTx/>
                <a:latin typeface="+mn-lt"/>
                <a:ea typeface="+mn-ea"/>
                <a:cs typeface="+mn-cs"/>
              </a:rPr>
              <a:t>Pre-primary to Year 10: Teaching, Assessing and Reporting Policy</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there is an expectation that students will be provided with learning opportunities in all learning areas with provision for increased levels of specialisation in Year 9 and Year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 notional hours in Table 1 assume a 25 hour teaching week over 40 teaching weeks.  Note the unallocated time to provide for flexibility. </a:t>
            </a:r>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10</a:t>
            </a:fld>
            <a:endParaRPr lang="en-AU" dirty="0"/>
          </a:p>
        </p:txBody>
      </p:sp>
    </p:spTree>
    <p:extLst>
      <p:ext uri="{BB962C8B-B14F-4D97-AF65-F5344CB8AC3E}">
        <p14:creationId xmlns:p14="http://schemas.microsoft.com/office/powerpoint/2010/main" val="2647441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Pages 3 and 4 of the policy provide</a:t>
            </a:r>
            <a:r>
              <a:rPr lang="en-US" baseline="0" dirty="0" smtClean="0"/>
              <a:t> the specific requirements for schools.</a:t>
            </a:r>
          </a:p>
          <a:p>
            <a:endParaRPr lang="en-US" b="0" baseline="0" dirty="0" smtClean="0"/>
          </a:p>
          <a:p>
            <a:r>
              <a:rPr lang="en-US" b="0" baseline="0" dirty="0" smtClean="0"/>
              <a:t>Schools </a:t>
            </a:r>
            <a:r>
              <a:rPr lang="en-US" b="1" baseline="0" dirty="0" smtClean="0"/>
              <a:t>must</a:t>
            </a:r>
            <a:r>
              <a:rPr lang="en-US" b="0" baseline="0" dirty="0" smtClean="0"/>
              <a:t> have an assessment policy for 7 to 12 </a:t>
            </a:r>
            <a:r>
              <a:rPr lang="en-US" b="1" baseline="0" dirty="0" smtClean="0"/>
              <a:t>or </a:t>
            </a:r>
            <a:r>
              <a:rPr lang="en-US" b="0" baseline="0" dirty="0" smtClean="0"/>
              <a:t>7 to 10 </a:t>
            </a:r>
            <a:r>
              <a:rPr lang="en-US" b="1" i="1" baseline="0" dirty="0" smtClean="0"/>
              <a:t>and</a:t>
            </a:r>
            <a:r>
              <a:rPr lang="en-US" b="0" baseline="0" dirty="0" smtClean="0"/>
              <a:t> 11 to 12</a:t>
            </a:r>
          </a:p>
        </p:txBody>
      </p:sp>
      <p:sp>
        <p:nvSpPr>
          <p:cNvPr id="4" name="Slide Number Placeholder 3"/>
          <p:cNvSpPr>
            <a:spLocks noGrp="1"/>
          </p:cNvSpPr>
          <p:nvPr>
            <p:ph type="sldNum" sz="quarter" idx="10"/>
          </p:nvPr>
        </p:nvSpPr>
        <p:spPr/>
        <p:txBody>
          <a:bodyPr/>
          <a:lstStyle/>
          <a:p>
            <a:fld id="{C332AD8A-8C5E-45EA-A1FD-827C05C8FFB4}" type="slidenum">
              <a:rPr lang="en-AU" smtClean="0"/>
              <a:t>11</a:t>
            </a:fld>
            <a:endParaRPr lang="en-AU" dirty="0"/>
          </a:p>
        </p:txBody>
      </p:sp>
    </p:spTree>
    <p:extLst>
      <p:ext uri="{BB962C8B-B14F-4D97-AF65-F5344CB8AC3E}">
        <p14:creationId xmlns:p14="http://schemas.microsoft.com/office/powerpoint/2010/main" val="108974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breadth</a:t>
            </a:r>
            <a:r>
              <a:rPr lang="en-AU" baseline="0" dirty="0" smtClean="0"/>
              <a:t> of assessment resources from the mandated assessment principles to the teacher support materials including </a:t>
            </a:r>
            <a:r>
              <a:rPr lang="en-AU" dirty="0" smtClean="0"/>
              <a:t>the Judging Standards materials</a:t>
            </a:r>
            <a:r>
              <a:rPr lang="en-AU" baseline="0" dirty="0" smtClean="0"/>
              <a:t> which are a key focus.</a:t>
            </a:r>
            <a:endParaRPr lang="en-AU" dirty="0" smtClean="0"/>
          </a:p>
          <a:p>
            <a:r>
              <a:rPr lang="en-AU" dirty="0" smtClean="0"/>
              <a:t>Assessment snapshots illustrate the assessment principles within</a:t>
            </a:r>
            <a:r>
              <a:rPr lang="en-AU" baseline="0" dirty="0" smtClean="0"/>
              <a:t> a classroom or school context.</a:t>
            </a:r>
          </a:p>
          <a:p>
            <a:r>
              <a:rPr lang="en-AU" baseline="0" dirty="0" smtClean="0"/>
              <a:t>Assessment activities employ a broad range of strategies teachers employ to obtain information about their students’ skills and understandings, and range from asking questions during a lesson to giving a formal standardises assessment. The activities reflect the principles of assessment.</a:t>
            </a:r>
          </a:p>
          <a:p>
            <a:r>
              <a:rPr lang="en-AU" baseline="0" dirty="0" smtClean="0"/>
              <a:t>Judging Standards is a tool to support teachers when reporting against the achievement standard; giving assessment feedback; and explaining the difference between one student’s achievement and another’s.</a:t>
            </a:r>
            <a:endParaRPr lang="en-AU" dirty="0" smtClean="0"/>
          </a:p>
          <a:p>
            <a:endParaRPr lang="en-AU" dirty="0" smtClean="0"/>
          </a:p>
          <a:p>
            <a:r>
              <a:rPr lang="en-AU" dirty="0" smtClean="0"/>
              <a:t>As with the sample</a:t>
            </a:r>
            <a:r>
              <a:rPr lang="en-AU" baseline="0" dirty="0" smtClean="0"/>
              <a:t> teaching and learning outlines, the sample assessment tasks should be seen as a resource to develop school based resources, reflecting the context of the school. An assessment template is on the website for use – don’t have to use it but it covers the essential components to consider when developing assessment tasks.</a:t>
            </a:r>
            <a:endParaRPr lang="en-AU" dirty="0" smtClean="0"/>
          </a:p>
          <a:p>
            <a:endParaRPr lang="en-AU" baseline="0" dirty="0" smtClean="0"/>
          </a:p>
        </p:txBody>
      </p:sp>
      <p:sp>
        <p:nvSpPr>
          <p:cNvPr id="4" name="Slide Number Placeholder 3"/>
          <p:cNvSpPr>
            <a:spLocks noGrp="1"/>
          </p:cNvSpPr>
          <p:nvPr>
            <p:ph type="sldNum" sz="quarter" idx="10"/>
          </p:nvPr>
        </p:nvSpPr>
        <p:spPr/>
        <p:txBody>
          <a:bodyPr/>
          <a:lstStyle/>
          <a:p>
            <a:fld id="{C332AD8A-8C5E-45EA-A1FD-827C05C8FFB4}" type="slidenum">
              <a:rPr lang="en-AU" smtClean="0"/>
              <a:t>12</a:t>
            </a:fld>
            <a:endParaRPr lang="en-AU" dirty="0"/>
          </a:p>
        </p:txBody>
      </p:sp>
    </p:spTree>
    <p:extLst>
      <p:ext uri="{BB962C8B-B14F-4D97-AF65-F5344CB8AC3E}">
        <p14:creationId xmlns:p14="http://schemas.microsoft.com/office/powerpoint/2010/main" val="1588193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Assessment needs to be comprehensive and balanced across various domains of learning and assess knowledge and higher order cognitive skills such as problem solving and critical thinking. </a:t>
            </a:r>
            <a:r>
              <a:rPr lang="en-AU" b="1" dirty="0" smtClean="0"/>
              <a:t>Assessments need to be aligned with the curriculum and use a variety of assessment strategies</a:t>
            </a:r>
            <a:r>
              <a:rPr lang="en-AU" dirty="0" smtClean="0"/>
              <a:t>, on the basis of their relevance to the knowledge, skills and understanding to be assessed and the purpose of the assessment.</a:t>
            </a:r>
          </a:p>
          <a:p>
            <a:endParaRPr lang="en-AU" dirty="0" smtClean="0"/>
          </a:p>
          <a:p>
            <a:r>
              <a:rPr lang="en-AU" dirty="0" smtClean="0"/>
              <a:t>Assessment is a comprehensive sampling of the mandated</a:t>
            </a:r>
            <a:r>
              <a:rPr lang="en-AU" baseline="0" dirty="0" smtClean="0"/>
              <a:t> curriculum. Not all content has to be assessed. </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C332AD8A-8C5E-45EA-A1FD-827C05C8FFB4}" type="slidenum">
              <a:rPr lang="en-AU" smtClean="0"/>
              <a:t>13</a:t>
            </a:fld>
            <a:endParaRPr lang="en-AU" dirty="0"/>
          </a:p>
        </p:txBody>
      </p:sp>
    </p:spTree>
    <p:extLst>
      <p:ext uri="{BB962C8B-B14F-4D97-AF65-F5344CB8AC3E}">
        <p14:creationId xmlns:p14="http://schemas.microsoft.com/office/powerpoint/2010/main" val="3530990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Reflective questions complement the principles of assessment contained in the Western Australian Curriculum and Assessment Outline. The assessment principles, reflective questions and assessment snapshots support teachers in reflecting on their own assessment practice in relation to each of the assessment principles. </a:t>
            </a:r>
          </a:p>
          <a:p>
            <a:endParaRPr lang="en-AU" dirty="0" smtClean="0"/>
          </a:p>
          <a:p>
            <a:r>
              <a:rPr lang="en-AU" dirty="0" smtClean="0"/>
              <a:t>The</a:t>
            </a:r>
            <a:r>
              <a:rPr lang="en-AU" baseline="0" dirty="0" smtClean="0"/>
              <a:t> ‘ways of assessing’ were developed for all Phase 2 and 3 learning areas, and is located in the learning area overview. The ways of assessing for English, Mathematics and Science will be developed in 2018 in conjunction with teachers.</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Refer to the </a:t>
            </a:r>
            <a:r>
              <a:rPr lang="en-AU" sz="1200" i="1" dirty="0" smtClean="0"/>
              <a:t>Western Australian Curriculum and Assessment Outline </a:t>
            </a:r>
            <a:r>
              <a:rPr lang="en-AU" sz="1200" dirty="0" smtClean="0"/>
              <a:t>(</a:t>
            </a:r>
            <a:r>
              <a:rPr lang="en-AU" sz="1200" u="sng" dirty="0" smtClean="0"/>
              <a:t>http://k10outline.scsa.wa.edu.au</a:t>
            </a:r>
            <a:r>
              <a:rPr lang="en-AU" sz="1200" dirty="0" smtClean="0"/>
              <a:t>) for guidance on assessment principles and practices.</a:t>
            </a:r>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14</a:t>
            </a:fld>
            <a:endParaRPr lang="en-AU" dirty="0"/>
          </a:p>
        </p:txBody>
      </p:sp>
    </p:spTree>
    <p:extLst>
      <p:ext uri="{BB962C8B-B14F-4D97-AF65-F5344CB8AC3E}">
        <p14:creationId xmlns:p14="http://schemas.microsoft.com/office/powerpoint/2010/main" val="1018325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Analytical</a:t>
            </a:r>
            <a:r>
              <a:rPr lang="en-AU" sz="1200" baseline="0" dirty="0" smtClean="0"/>
              <a:t> marking key: states what the task is, breaks down the components of the task, and assigns explicit criteria used to award marks. Each of the sample assessment tasks on the Authority’s website provides an analytical marking key.</a:t>
            </a: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It is important the judgements of student achievement are reliable. A marking key helps to ensure a consistent interpretation of the criteria that guide the awarding of marks.</a:t>
            </a:r>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15</a:t>
            </a:fld>
            <a:endParaRPr lang="en-AU" dirty="0"/>
          </a:p>
        </p:txBody>
      </p:sp>
    </p:spTree>
    <p:extLst>
      <p:ext uri="{BB962C8B-B14F-4D97-AF65-F5344CB8AC3E}">
        <p14:creationId xmlns:p14="http://schemas.microsoft.com/office/powerpoint/2010/main" val="277544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Achievement Standards can be found in the syllabus for each year in the </a:t>
            </a:r>
            <a:r>
              <a:rPr lang="en-US" i="1" baseline="0" dirty="0" smtClean="0"/>
              <a:t>Western Australian Curriculum and Assessment Outline </a:t>
            </a:r>
            <a:r>
              <a:rPr lang="en-US" baseline="0" dirty="0" smtClean="0"/>
              <a:t>or in the Judging Standards for each year/learning area.</a:t>
            </a:r>
          </a:p>
          <a:p>
            <a:endParaRPr lang="en-US" baseline="0" dirty="0" smtClean="0"/>
          </a:p>
          <a:p>
            <a:r>
              <a:rPr lang="en-US" baseline="0" dirty="0" smtClean="0"/>
              <a:t>Reporting is not just a template but a timeline and process, established assessment plans and conversations that have taken place so staff can manage the process. Templates can be adjusted.</a:t>
            </a:r>
          </a:p>
          <a:p>
            <a:endParaRPr lang="en-US" baseline="0" dirty="0" smtClean="0"/>
          </a:p>
          <a:p>
            <a:r>
              <a:rPr lang="en-US" baseline="0" dirty="0" smtClean="0"/>
              <a:t>Key considerations to reinforce: </a:t>
            </a:r>
          </a:p>
          <a:p>
            <a:pPr marL="171450" indent="-171450">
              <a:buFont typeface="Arial"/>
              <a:buChar char="•"/>
            </a:pPr>
            <a:r>
              <a:rPr lang="en-US" dirty="0" smtClean="0"/>
              <a:t>all of the curriculum</a:t>
            </a:r>
            <a:r>
              <a:rPr lang="en-US" baseline="0" dirty="0" smtClean="0"/>
              <a:t> is mandated to be taught but </a:t>
            </a:r>
            <a:r>
              <a:rPr lang="en-US" b="1" baseline="0" dirty="0" smtClean="0"/>
              <a:t>not all </a:t>
            </a:r>
            <a:r>
              <a:rPr lang="en-US" baseline="0" dirty="0" smtClean="0"/>
              <a:t>curriculum needs to be assessed (a comprehensive sampling)</a:t>
            </a:r>
          </a:p>
          <a:p>
            <a:pPr marL="171450" indent="-171450">
              <a:buFont typeface="Arial"/>
              <a:buChar char="•"/>
            </a:pPr>
            <a:r>
              <a:rPr lang="en-US" baseline="0" dirty="0" smtClean="0"/>
              <a:t>a range of assessment strategies (not all timed, written tasks or tests).</a:t>
            </a:r>
          </a:p>
          <a:p>
            <a:pPr marL="171450" indent="-171450">
              <a:buFont typeface="Arial"/>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866E33-095E-439E-9818-E426CC641E04}" type="slidenum">
              <a:rPr lang="en-AU" smtClean="0"/>
              <a:t>16</a:t>
            </a:fld>
            <a:endParaRPr lang="en-AU"/>
          </a:p>
        </p:txBody>
      </p:sp>
    </p:spTree>
    <p:extLst>
      <p:ext uri="{BB962C8B-B14F-4D97-AF65-F5344CB8AC3E}">
        <p14:creationId xmlns:p14="http://schemas.microsoft.com/office/powerpoint/2010/main" val="226344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EXTRANET</a:t>
            </a:r>
            <a:r>
              <a:rPr lang="en-US" dirty="0" smtClean="0"/>
              <a:t> - need to login to access Judging Standards materials.</a:t>
            </a:r>
          </a:p>
          <a:p>
            <a:endParaRPr lang="en-US" dirty="0" smtClean="0"/>
          </a:p>
          <a:p>
            <a:r>
              <a:rPr lang="en-US" dirty="0" smtClean="0"/>
              <a:t>Judging standards</a:t>
            </a:r>
            <a:r>
              <a:rPr lang="en-US" baseline="0" dirty="0" smtClean="0"/>
              <a:t> is seen as the core resource to support teacher judgement of student performance.</a:t>
            </a:r>
            <a:endParaRPr lang="en-US"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17</a:t>
            </a:fld>
            <a:endParaRPr lang="en-AU" dirty="0"/>
          </a:p>
        </p:txBody>
      </p:sp>
    </p:spTree>
    <p:extLst>
      <p:ext uri="{BB962C8B-B14F-4D97-AF65-F5344CB8AC3E}">
        <p14:creationId xmlns:p14="http://schemas.microsoft.com/office/powerpoint/2010/main" val="1598101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AU" dirty="0" smtClean="0"/>
              <a:t>Two</a:t>
            </a:r>
            <a:r>
              <a:rPr lang="en-AU" baseline="0" dirty="0" smtClean="0"/>
              <a:t> parts to judging standards</a:t>
            </a:r>
          </a:p>
          <a:p>
            <a:pPr marL="171450" lvl="0" indent="-171450">
              <a:buFont typeface="Arial" panose="020B0604020202020204" pitchFamily="34" charset="0"/>
              <a:buChar char="•"/>
            </a:pPr>
            <a:r>
              <a:rPr lang="en-AU" baseline="0" dirty="0" smtClean="0"/>
              <a:t>assessment pointers</a:t>
            </a:r>
          </a:p>
          <a:p>
            <a:pPr marL="171450" lvl="0" indent="-171450">
              <a:buFont typeface="Arial" panose="020B0604020202020204" pitchFamily="34" charset="0"/>
              <a:buChar char="•"/>
            </a:pPr>
            <a:r>
              <a:rPr lang="en-AU" baseline="0" dirty="0" smtClean="0"/>
              <a:t>annotated work sample.</a:t>
            </a:r>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18</a:t>
            </a:fld>
            <a:endParaRPr lang="en-AU"/>
          </a:p>
        </p:txBody>
      </p:sp>
    </p:spTree>
    <p:extLst>
      <p:ext uri="{BB962C8B-B14F-4D97-AF65-F5344CB8AC3E}">
        <p14:creationId xmlns:p14="http://schemas.microsoft.com/office/powerpoint/2010/main" val="2157561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Grades, and or achievement descriptions: for describing student achievement for the purpose of reporting. Grades, and/or achievement descriptions, are not assigned for individual pieces of work. WA designed based on evidence…multitude of authentic samples and input/validation from teachers.</a:t>
            </a:r>
          </a:p>
          <a:p>
            <a:endParaRPr lang="en-AU" dirty="0" smtClean="0"/>
          </a:p>
          <a:p>
            <a:r>
              <a:rPr lang="en-AU" dirty="0" smtClean="0"/>
              <a:t>Judging standards is a tool to support teachers when reporting against the achievement standards for each year of schooling; when giving assessment feedback; and when explaining the differences between one student's achievement and another's. The achievement standard describes an expected level that the majority of students are achieving or working towards by the end of that year of schooling. Some students will have progressed beyond the achievement standard; others will need additional support. The expected standard for each year is described as 'C' or Satisfactory.</a:t>
            </a:r>
          </a:p>
          <a:p>
            <a:endParaRPr lang="en-AU" dirty="0" smtClean="0"/>
          </a:p>
          <a:p>
            <a:r>
              <a:rPr lang="en-AU" dirty="0" smtClean="0"/>
              <a:t>Assessment pointers: for validating teachers’ professional judgement when reporting against a five-point scale. The pointers are examples of evidence in relation to the achievement standard; should be used with the annotated work samples; and, exemplify what students may demonstrate rather than a checklist of everything they should do. In some learning areas, depending on what has been taught in the reporting period, teachers may refer to only a selection of the pointers in one or more of the subjects and/or contexts of the learning area.</a:t>
            </a: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C332AD8A-8C5E-45EA-A1FD-827C05C8FFB4}" type="slidenum">
              <a:rPr lang="en-AU" smtClean="0"/>
              <a:t>19</a:t>
            </a:fld>
            <a:endParaRPr lang="en-AU" dirty="0"/>
          </a:p>
        </p:txBody>
      </p:sp>
    </p:spTree>
    <p:extLst>
      <p:ext uri="{BB962C8B-B14F-4D97-AF65-F5344CB8AC3E}">
        <p14:creationId xmlns:p14="http://schemas.microsoft.com/office/powerpoint/2010/main" val="419065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32AD8A-8C5E-45EA-A1FD-827C05C8FFB4}" type="slidenum">
              <a:rPr lang="en-AU" smtClean="0"/>
              <a:t>2</a:t>
            </a:fld>
            <a:endParaRPr lang="en-AU" dirty="0"/>
          </a:p>
        </p:txBody>
      </p:sp>
    </p:spTree>
    <p:extLst>
      <p:ext uri="{BB962C8B-B14F-4D97-AF65-F5344CB8AC3E}">
        <p14:creationId xmlns:p14="http://schemas.microsoft.com/office/powerpoint/2010/main" val="4000264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C332AD8A-8C5E-45EA-A1FD-827C05C8FFB4}" type="slidenum">
              <a:rPr lang="en-AU" smtClean="0"/>
              <a:t>20</a:t>
            </a:fld>
            <a:endParaRPr lang="en-AU" dirty="0"/>
          </a:p>
        </p:txBody>
      </p:sp>
    </p:spTree>
    <p:extLst>
      <p:ext uri="{BB962C8B-B14F-4D97-AF65-F5344CB8AC3E}">
        <p14:creationId xmlns:p14="http://schemas.microsoft.com/office/powerpoint/2010/main" val="3138253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Annotated work samples: for supporting teachers when reporting against the achievement standard; when explaining the differences between one student’s achievement and another’s; and, in implementing internal moderation practices. ‘Moderation for Reporting’ focuses on those aspects of assessment where schools are required to be accountable for student performance and where it is important that teacher judgements are comparable. When undertaking moderation for reporting purposes, the emphasis is on broad classifications of student performance (e.g. reporting student performance in terms of grades or in terms of achieving the standard), and ensuring teachers have consistent interpretations of these broad classifications (Western Australian Curriculum and Assessment Outline, Assessment Principle 5-Assessment should lead to informative reporting).</a:t>
            </a:r>
            <a:endParaRPr lang="en-AU"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21</a:t>
            </a:fld>
            <a:endParaRPr lang="en-AU" dirty="0"/>
          </a:p>
        </p:txBody>
      </p:sp>
    </p:spTree>
    <p:extLst>
      <p:ext uri="{BB962C8B-B14F-4D97-AF65-F5344CB8AC3E}">
        <p14:creationId xmlns:p14="http://schemas.microsoft.com/office/powerpoint/2010/main" val="133204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sample</a:t>
            </a:r>
            <a:r>
              <a:rPr lang="en-AU" baseline="0" dirty="0" smtClean="0"/>
              <a:t> online breaks the image down into smaller sections with additional annotations to highlight artistic processes and style.</a:t>
            </a:r>
            <a:endParaRPr lang="en-AU" dirty="0" smtClean="0"/>
          </a:p>
          <a:p>
            <a:endParaRPr lang="en-AU" dirty="0" smtClean="0"/>
          </a:p>
          <a:p>
            <a:r>
              <a:rPr lang="en-AU" dirty="0" smtClean="0"/>
              <a:t>Black text reflects</a:t>
            </a:r>
            <a:r>
              <a:rPr lang="en-AU" baseline="0" dirty="0" smtClean="0"/>
              <a:t> the assessment pointers.</a:t>
            </a:r>
          </a:p>
          <a:p>
            <a:r>
              <a:rPr lang="en-AU" baseline="0" dirty="0" smtClean="0"/>
              <a:t>The purple text is the evidence relating to the assessment pointer identified in this particular sample.</a:t>
            </a:r>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22</a:t>
            </a:fld>
            <a:endParaRPr lang="en-AU" dirty="0"/>
          </a:p>
        </p:txBody>
      </p:sp>
    </p:spTree>
    <p:extLst>
      <p:ext uri="{BB962C8B-B14F-4D97-AF65-F5344CB8AC3E}">
        <p14:creationId xmlns:p14="http://schemas.microsoft.com/office/powerpoint/2010/main" val="112307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Policy supported by the standards which provide guidance for the school.</a:t>
            </a:r>
          </a:p>
          <a:p>
            <a:r>
              <a:rPr lang="en-AU" dirty="0" smtClean="0"/>
              <a:t>Policy standards are embedded in the policy document on the</a:t>
            </a:r>
            <a:r>
              <a:rPr lang="en-AU" baseline="0" dirty="0" smtClean="0"/>
              <a:t> Authority’s</a:t>
            </a:r>
            <a:r>
              <a:rPr lang="en-AU" dirty="0" smtClean="0"/>
              <a:t> web</a:t>
            </a:r>
            <a:r>
              <a:rPr lang="en-AU" baseline="0" dirty="0" smtClean="0"/>
              <a:t> </a:t>
            </a:r>
            <a:r>
              <a:rPr lang="en-AU" dirty="0" smtClean="0"/>
              <a:t>site articulating expectations.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solidFill>
                  <a:prstClr val="black"/>
                </a:solidFill>
              </a:rPr>
              <a:pPr/>
              <a:t>23</a:t>
            </a:fld>
            <a:endParaRPr lang="en-AU" dirty="0">
              <a:solidFill>
                <a:prstClr val="black"/>
              </a:solidFill>
            </a:endParaRPr>
          </a:p>
        </p:txBody>
      </p:sp>
    </p:spTree>
    <p:extLst>
      <p:ext uri="{BB962C8B-B14F-4D97-AF65-F5344CB8AC3E}">
        <p14:creationId xmlns:p14="http://schemas.microsoft.com/office/powerpoint/2010/main" val="857579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Schools need a clearly defined strategy for what will be reported (e.g. strands, sub-strands) and the implications for assessment?</a:t>
            </a:r>
          </a:p>
          <a:p>
            <a:endParaRPr lang="en-US" baseline="0" dirty="0" smtClean="0"/>
          </a:p>
          <a:p>
            <a:r>
              <a:rPr lang="en-US" baseline="0" dirty="0" smtClean="0"/>
              <a:t>Reporting is not just a template but a timeline and process, established assessment plans and conversations that have taken place so staff can manage the process. Templates can be adjusted.</a:t>
            </a:r>
          </a:p>
          <a:p>
            <a:endParaRPr lang="en-US" baseline="0" dirty="0" smtClean="0"/>
          </a:p>
          <a:p>
            <a:r>
              <a:rPr lang="en-US" baseline="0" dirty="0" smtClean="0"/>
              <a:t>Key considerations : </a:t>
            </a:r>
          </a:p>
          <a:p>
            <a:pPr marL="171450" indent="-171450">
              <a:buFont typeface="Arial"/>
              <a:buChar char="•"/>
            </a:pPr>
            <a:r>
              <a:rPr lang="en-US" dirty="0" smtClean="0"/>
              <a:t>all of the curriculum</a:t>
            </a:r>
            <a:r>
              <a:rPr lang="en-US" baseline="0" dirty="0" smtClean="0"/>
              <a:t> is mandated to be taught but </a:t>
            </a:r>
            <a:r>
              <a:rPr lang="en-US" b="1" baseline="0" dirty="0" smtClean="0"/>
              <a:t>not all </a:t>
            </a:r>
            <a:r>
              <a:rPr lang="en-US" baseline="0" dirty="0" smtClean="0"/>
              <a:t>curriculum needs to be assessed (a comprehensive sampling)</a:t>
            </a:r>
          </a:p>
          <a:p>
            <a:pPr marL="171450" indent="-171450">
              <a:buFont typeface="Arial"/>
              <a:buChar char="•"/>
            </a:pPr>
            <a:r>
              <a:rPr lang="en-US" baseline="0" dirty="0" smtClean="0"/>
              <a:t>a range of assessment strategies (not all timed, written tasks or tests).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866E33-095E-439E-9818-E426CC641E04}" type="slidenum">
              <a:rPr lang="en-AU" smtClean="0"/>
              <a:t>24</a:t>
            </a:fld>
            <a:endParaRPr lang="en-AU"/>
          </a:p>
        </p:txBody>
      </p:sp>
    </p:spTree>
    <p:extLst>
      <p:ext uri="{BB962C8B-B14F-4D97-AF65-F5344CB8AC3E}">
        <p14:creationId xmlns:p14="http://schemas.microsoft.com/office/powerpoint/2010/main" val="4020161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AU" dirty="0" smtClean="0"/>
              <a:t>Conceptual understanding</a:t>
            </a:r>
            <a:r>
              <a:rPr lang="en-AU" baseline="0" dirty="0" smtClean="0"/>
              <a:t> of the learning area to determine the best way to report referring back to the rationale/organisation for the learning area.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 typeface="Arial"/>
              <a:buNone/>
              <a:tabLst/>
              <a:defRPr/>
            </a:pPr>
            <a:r>
              <a:rPr lang="en-AU" dirty="0" smtClean="0"/>
              <a:t>Reporting</a:t>
            </a:r>
            <a:r>
              <a:rPr lang="en-AU" baseline="0" dirty="0" smtClean="0"/>
              <a:t> against the achievement standards which are based on development over the year (not the semester). As stated in the policy for </a:t>
            </a:r>
            <a:r>
              <a:rPr lang="en-AU" dirty="0" smtClean="0"/>
              <a:t> mid-year reporting, teachers make a professional judgement regarding the level of achievement that the student is demonstrating relative to the achievement standard, taking into account the curriculum that has been taught and assessed to that point in time.</a:t>
            </a:r>
          </a:p>
          <a:p>
            <a:pPr marL="0" indent="0">
              <a:buFont typeface="Arial"/>
              <a:buNone/>
            </a:pPr>
            <a:endParaRPr lang="en-AU" baseline="0" dirty="0" smtClean="0"/>
          </a:p>
          <a:p>
            <a:pPr marL="0" indent="0">
              <a:buFont typeface="Arial"/>
              <a:buNone/>
            </a:pPr>
            <a:r>
              <a:rPr lang="en-AU" baseline="0" dirty="0" smtClean="0"/>
              <a:t>All students have the opportunity to demonstrate their learning against the content and achievement standard for that year level.</a:t>
            </a:r>
            <a:endParaRPr lang="en-AU"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25</a:t>
            </a:fld>
            <a:endParaRPr lang="en-AU" dirty="0"/>
          </a:p>
        </p:txBody>
      </p:sp>
    </p:spTree>
    <p:extLst>
      <p:ext uri="{BB962C8B-B14F-4D97-AF65-F5344CB8AC3E}">
        <p14:creationId xmlns:p14="http://schemas.microsoft.com/office/powerpoint/2010/main" val="1979459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26</a:t>
            </a:fld>
            <a:endParaRPr lang="en-AU" dirty="0"/>
          </a:p>
        </p:txBody>
      </p:sp>
    </p:spTree>
    <p:extLst>
      <p:ext uri="{BB962C8B-B14F-4D97-AF65-F5344CB8AC3E}">
        <p14:creationId xmlns:p14="http://schemas.microsoft.com/office/powerpoint/2010/main" val="1118179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5866E33-095E-439E-9818-E426CC641E04}" type="slidenum">
              <a:rPr lang="en-AU" smtClean="0"/>
              <a:t>27</a:t>
            </a:fld>
            <a:endParaRPr lang="en-AU"/>
          </a:p>
        </p:txBody>
      </p:sp>
    </p:spTree>
    <p:extLst>
      <p:ext uri="{BB962C8B-B14F-4D97-AF65-F5344CB8AC3E}">
        <p14:creationId xmlns:p14="http://schemas.microsoft.com/office/powerpoint/2010/main" val="3044851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Design and technologies contexts</a:t>
            </a:r>
          </a:p>
          <a:p>
            <a:pPr marL="285750" lvl="0" indent="-285750">
              <a:buFont typeface="Arial" panose="020B0604020202020204" pitchFamily="34" charset="0"/>
              <a:buChar char="•"/>
            </a:pPr>
            <a:r>
              <a:rPr lang="en-AU" sz="1600" dirty="0" smtClean="0"/>
              <a:t>Engineering principles and systems; </a:t>
            </a:r>
          </a:p>
          <a:p>
            <a:pPr marL="285750" lvl="0" indent="-285750">
              <a:buFont typeface="Arial" panose="020B0604020202020204" pitchFamily="34" charset="0"/>
              <a:buChar char="•"/>
            </a:pPr>
            <a:r>
              <a:rPr lang="en-AU" sz="1600" dirty="0" smtClean="0"/>
              <a:t>Food and fibre production; </a:t>
            </a:r>
          </a:p>
          <a:p>
            <a:pPr marL="285750" lvl="0" indent="-285750">
              <a:buFont typeface="Arial" panose="020B0604020202020204" pitchFamily="34" charset="0"/>
              <a:buChar char="•"/>
            </a:pPr>
            <a:r>
              <a:rPr lang="en-AU" sz="1600" dirty="0" smtClean="0"/>
              <a:t>Food specialisations; </a:t>
            </a:r>
          </a:p>
          <a:p>
            <a:pPr marL="285750" lvl="0" indent="-285750">
              <a:buFont typeface="Arial" panose="020B0604020202020204" pitchFamily="34" charset="0"/>
              <a:buChar char="•"/>
            </a:pPr>
            <a:r>
              <a:rPr lang="en-AU" sz="1600" dirty="0" smtClean="0"/>
              <a:t>Materials and technologies specialisations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smtClean="0"/>
              <a:t>In design and technologies, it is desirable that schools provide students with the opportunity to engage with all four contexts across Pre-primary to Year 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Digital technologies does not have contexts.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smtClean="0"/>
          </a:p>
        </p:txBody>
      </p:sp>
      <p:sp>
        <p:nvSpPr>
          <p:cNvPr id="4" name="Slide Number Placeholder 3"/>
          <p:cNvSpPr>
            <a:spLocks noGrp="1"/>
          </p:cNvSpPr>
          <p:nvPr>
            <p:ph type="sldNum" sz="quarter" idx="10"/>
          </p:nvPr>
        </p:nvSpPr>
        <p:spPr/>
        <p:txBody>
          <a:bodyPr/>
          <a:lstStyle/>
          <a:p>
            <a:fld id="{C332AD8A-8C5E-45EA-A1FD-827C05C8FFB4}" type="slidenum">
              <a:rPr lang="en-AU" smtClean="0"/>
              <a:t>28</a:t>
            </a:fld>
            <a:endParaRPr lang="en-AU" dirty="0"/>
          </a:p>
        </p:txBody>
      </p:sp>
    </p:spTree>
    <p:extLst>
      <p:ext uri="{BB962C8B-B14F-4D97-AF65-F5344CB8AC3E}">
        <p14:creationId xmlns:p14="http://schemas.microsoft.com/office/powerpoint/2010/main" val="3734202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In the Arts, it is desirable that schools provide students with the opportunity to engage with all five Arts subjects across Pre-primary to Year 8.</a:t>
            </a:r>
          </a:p>
        </p:txBody>
      </p:sp>
      <p:sp>
        <p:nvSpPr>
          <p:cNvPr id="4" name="Slide Number Placeholder 3"/>
          <p:cNvSpPr>
            <a:spLocks noGrp="1"/>
          </p:cNvSpPr>
          <p:nvPr>
            <p:ph type="sldNum" sz="quarter" idx="10"/>
          </p:nvPr>
        </p:nvSpPr>
        <p:spPr/>
        <p:txBody>
          <a:bodyPr/>
          <a:lstStyle/>
          <a:p>
            <a:fld id="{C332AD8A-8C5E-45EA-A1FD-827C05C8FFB4}" type="slidenum">
              <a:rPr lang="en-AU" smtClean="0"/>
              <a:t>29</a:t>
            </a:fld>
            <a:endParaRPr lang="en-AU" dirty="0"/>
          </a:p>
        </p:txBody>
      </p:sp>
    </p:spTree>
    <p:extLst>
      <p:ext uri="{BB962C8B-B14F-4D97-AF65-F5344CB8AC3E}">
        <p14:creationId xmlns:p14="http://schemas.microsoft.com/office/powerpoint/2010/main" val="178584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Pre-primary to Year 10: Teaching, Assessing and Reporting Policy and Policy Standards sets out the mandated requirements for Pre-primary to Year 10 (in the same way the </a:t>
            </a:r>
            <a:r>
              <a:rPr lang="en-US" i="1" baseline="0" dirty="0" smtClean="0"/>
              <a:t>WACE Manual </a:t>
            </a:r>
            <a:r>
              <a:rPr lang="en-US" baseline="0" dirty="0" smtClean="0"/>
              <a:t>sets out the requirements for Years 11 and 12).</a:t>
            </a:r>
          </a:p>
          <a:p>
            <a:endParaRPr lang="en-US" baseline="0" dirty="0" smtClean="0"/>
          </a:p>
          <a:p>
            <a:r>
              <a:rPr lang="en-US" baseline="0" dirty="0" smtClean="0"/>
              <a:t>The </a:t>
            </a:r>
            <a:r>
              <a:rPr lang="en-US" i="1" baseline="0" dirty="0" smtClean="0"/>
              <a:t>Western Australian Curriculum and Assessment Outline </a:t>
            </a:r>
            <a:r>
              <a:rPr lang="en-US" baseline="0" dirty="0" smtClean="0"/>
              <a:t>will be fully implemented in 2018 with the introduction of the Technologies, the Arts and Languages (staggered implementation) learning areas.</a:t>
            </a:r>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3</a:t>
            </a:fld>
            <a:endParaRPr lang="en-AU" dirty="0"/>
          </a:p>
        </p:txBody>
      </p:sp>
    </p:spTree>
    <p:extLst>
      <p:ext uri="{BB962C8B-B14F-4D97-AF65-F5344CB8AC3E}">
        <p14:creationId xmlns:p14="http://schemas.microsoft.com/office/powerpoint/2010/main" val="2439167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The Authority has developed six second languages syllabuses.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Languages has a staggered implementation commencing with Year 3 in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In the interim, familiarisation with the syllabus and resources should be the focus of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With the staggered implementation for Languages, students entering Year 7 in 2022 will enter secondary schooling with a language learning background.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The Authority is currently working with schools to develop a document to provide schools with the building blocks required for students beginning a different language in Year 7 to that learnt in primary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30</a:t>
            </a:fld>
            <a:endParaRPr lang="en-AU" dirty="0"/>
          </a:p>
        </p:txBody>
      </p:sp>
    </p:spTree>
    <p:extLst>
      <p:ext uri="{BB962C8B-B14F-4D97-AF65-F5344CB8AC3E}">
        <p14:creationId xmlns:p14="http://schemas.microsoft.com/office/powerpoint/2010/main" val="1568687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Schools may offer a language other than those for which syllabuses are provided by the Authority using ACARA's curriculum or a language curriculum approved by the Authority. Schools</a:t>
            </a:r>
            <a:r>
              <a:rPr lang="en-AU" baseline="0" dirty="0" smtClean="0"/>
              <a:t> will need to apply for alternative curriculum recognition as per Policy Standards for Pre-primary to Year 10: Teaching, Assessing and Reporting page 8.</a:t>
            </a:r>
            <a:endParaRPr lang="en-AU" dirty="0" smtClean="0"/>
          </a:p>
          <a:p>
            <a:endParaRPr lang="en-AU" dirty="0" smtClean="0"/>
          </a:p>
          <a:p>
            <a:r>
              <a:rPr lang="en-AU" dirty="0" smtClean="0"/>
              <a:t>The study of </a:t>
            </a:r>
            <a:r>
              <a:rPr lang="en-AU" dirty="0" err="1" smtClean="0"/>
              <a:t>Auslan</a:t>
            </a:r>
            <a:r>
              <a:rPr lang="en-AU" dirty="0" smtClean="0"/>
              <a:t> is appropriate.</a:t>
            </a:r>
          </a:p>
          <a:p>
            <a:endParaRPr lang="en-AU" dirty="0" smtClean="0"/>
          </a:p>
        </p:txBody>
      </p:sp>
      <p:sp>
        <p:nvSpPr>
          <p:cNvPr id="4" name="Slide Number Placeholder 3"/>
          <p:cNvSpPr>
            <a:spLocks noGrp="1"/>
          </p:cNvSpPr>
          <p:nvPr>
            <p:ph type="sldNum" sz="quarter" idx="10"/>
          </p:nvPr>
        </p:nvSpPr>
        <p:spPr/>
        <p:txBody>
          <a:bodyPr/>
          <a:lstStyle/>
          <a:p>
            <a:fld id="{C332AD8A-8C5E-45EA-A1FD-827C05C8FFB4}" type="slidenum">
              <a:rPr lang="en-AU" smtClean="0"/>
              <a:t>31</a:t>
            </a:fld>
            <a:endParaRPr lang="en-AU" dirty="0"/>
          </a:p>
        </p:txBody>
      </p:sp>
    </p:spTree>
    <p:extLst>
      <p:ext uri="{BB962C8B-B14F-4D97-AF65-F5344CB8AC3E}">
        <p14:creationId xmlns:p14="http://schemas.microsoft.com/office/powerpoint/2010/main" val="26112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32</a:t>
            </a:fld>
            <a:endParaRPr lang="en-AU" dirty="0"/>
          </a:p>
        </p:txBody>
      </p:sp>
    </p:spTree>
    <p:extLst>
      <p:ext uri="{BB962C8B-B14F-4D97-AF65-F5344CB8AC3E}">
        <p14:creationId xmlns:p14="http://schemas.microsoft.com/office/powerpoint/2010/main" val="1245916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Moderation update</a:t>
            </a:r>
          </a:p>
          <a:p>
            <a:pPr lvl="1"/>
            <a:r>
              <a:rPr lang="en-AU" dirty="0" smtClean="0"/>
              <a:t>Consensus moderation 2017/18</a:t>
            </a:r>
          </a:p>
          <a:p>
            <a:pPr lvl="1"/>
            <a:r>
              <a:rPr lang="en-AU" dirty="0" smtClean="0"/>
              <a:t>Syllabus Delivery Audit 2017/18</a:t>
            </a:r>
          </a:p>
          <a:p>
            <a:pPr lvl="1"/>
            <a:r>
              <a:rPr lang="en-AU" dirty="0" smtClean="0"/>
              <a:t>EST 2017/18 purpose and analysis </a:t>
            </a:r>
          </a:p>
          <a:p>
            <a:pPr lvl="1"/>
            <a:r>
              <a:rPr lang="en-AU" dirty="0" smtClean="0"/>
              <a:t>ATAR analysis</a:t>
            </a:r>
          </a:p>
          <a:p>
            <a:r>
              <a:rPr lang="en-AU" dirty="0" smtClean="0"/>
              <a:t>What’s new</a:t>
            </a:r>
          </a:p>
          <a:p>
            <a:pPr lvl="1"/>
            <a:r>
              <a:rPr lang="en-AU" dirty="0" smtClean="0"/>
              <a:t>Non approval of grades</a:t>
            </a:r>
          </a:p>
          <a:p>
            <a:pPr lvl="1"/>
            <a:r>
              <a:rPr lang="en-AU" dirty="0" smtClean="0"/>
              <a:t>Change to Foundation eligibility process</a:t>
            </a:r>
          </a:p>
          <a:p>
            <a:pPr lvl="1"/>
            <a:r>
              <a:rPr lang="en-AU" dirty="0" smtClean="0"/>
              <a:t>WACE checker</a:t>
            </a:r>
          </a:p>
          <a:p>
            <a:r>
              <a:rPr lang="en-AU" dirty="0" smtClean="0"/>
              <a:t>WACE Manual update</a:t>
            </a:r>
          </a:p>
          <a:p>
            <a:pPr lvl="1"/>
            <a:r>
              <a:rPr lang="en-AU" dirty="0" smtClean="0"/>
              <a:t>Retention of student work</a:t>
            </a:r>
          </a:p>
          <a:p>
            <a:pPr lvl="1"/>
            <a:r>
              <a:rPr lang="en-AU" dirty="0" smtClean="0"/>
              <a:t>Unit</a:t>
            </a:r>
            <a:r>
              <a:rPr lang="en-AU" baseline="0" dirty="0" smtClean="0"/>
              <a:t> completion</a:t>
            </a:r>
          </a:p>
          <a:p>
            <a:pPr lvl="1"/>
            <a:r>
              <a:rPr lang="en-AU" baseline="0" dirty="0" smtClean="0"/>
              <a:t>Allocation of grade cut-offs</a:t>
            </a:r>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33</a:t>
            </a:fld>
            <a:endParaRPr lang="en-AU" dirty="0"/>
          </a:p>
        </p:txBody>
      </p:sp>
    </p:spTree>
    <p:extLst>
      <p:ext uri="{BB962C8B-B14F-4D97-AF65-F5344CB8AC3E}">
        <p14:creationId xmlns:p14="http://schemas.microsoft.com/office/powerpoint/2010/main" val="3447766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34</a:t>
            </a:fld>
            <a:endParaRPr lang="en-AU" dirty="0"/>
          </a:p>
        </p:txBody>
      </p:sp>
    </p:spTree>
    <p:extLst>
      <p:ext uri="{BB962C8B-B14F-4D97-AF65-F5344CB8AC3E}">
        <p14:creationId xmlns:p14="http://schemas.microsoft.com/office/powerpoint/2010/main" val="1118179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dirty="0"/>
          </a:p>
        </p:txBody>
      </p:sp>
      <p:sp>
        <p:nvSpPr>
          <p:cNvPr id="4" name="Slide Number Placeholder 3"/>
          <p:cNvSpPr>
            <a:spLocks noGrp="1"/>
          </p:cNvSpPr>
          <p:nvPr>
            <p:ph type="sldNum" sz="quarter" idx="10"/>
          </p:nvPr>
        </p:nvSpPr>
        <p:spPr/>
        <p:txBody>
          <a:bodyPr/>
          <a:lstStyle/>
          <a:p>
            <a:fld id="{C332AD8A-8C5E-45EA-A1FD-827C05C8FFB4}" type="slidenum">
              <a:rPr lang="en-AU" smtClean="0"/>
              <a:t>35</a:t>
            </a:fld>
            <a:endParaRPr lang="en-AU" dirty="0"/>
          </a:p>
        </p:txBody>
      </p:sp>
    </p:spTree>
    <p:extLst>
      <p:ext uri="{BB962C8B-B14F-4D97-AF65-F5344CB8AC3E}">
        <p14:creationId xmlns:p14="http://schemas.microsoft.com/office/powerpoint/2010/main" val="1445419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Consensus moderation in 2018 will be conducted for Year 12 ATAR courses only, to support the SDA (Year 12 ATAR in 2018) and for some Year 12 General courses that were not included in the 2017 consensus moderation process. </a:t>
            </a:r>
            <a:endParaRPr lang="en-AU"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36</a:t>
            </a:fld>
            <a:endParaRPr lang="en-AU" dirty="0"/>
          </a:p>
        </p:txBody>
      </p:sp>
    </p:spTree>
    <p:extLst>
      <p:ext uri="{BB962C8B-B14F-4D97-AF65-F5344CB8AC3E}">
        <p14:creationId xmlns:p14="http://schemas.microsoft.com/office/powerpoint/2010/main" val="3613519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Consensus moderation in 2018 will be conducted for Year 12 ATAR courses only, to support the SDA (Year 12 ATAR in 2018) and for some Year 12 General courses that were not included in the 2017 consensus moderation process. </a:t>
            </a:r>
            <a:endParaRPr lang="en-AU"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37</a:t>
            </a:fld>
            <a:endParaRPr lang="en-AU" dirty="0"/>
          </a:p>
        </p:txBody>
      </p:sp>
    </p:spTree>
    <p:extLst>
      <p:ext uri="{BB962C8B-B14F-4D97-AF65-F5344CB8AC3E}">
        <p14:creationId xmlns:p14="http://schemas.microsoft.com/office/powerpoint/2010/main" val="4180119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Access to SDA reports is through </a:t>
            </a:r>
            <a:r>
              <a:rPr lang="en-AU" b="1" dirty="0" smtClean="0"/>
              <a:t>SIRS2</a:t>
            </a:r>
          </a:p>
          <a:p>
            <a:pPr marL="0" indent="0">
              <a:buFont typeface="Arial" panose="020B0604020202020204" pitchFamily="34" charset="0"/>
              <a:buNone/>
            </a:pPr>
            <a:endParaRPr lang="en-AU" b="1" dirty="0" smtClean="0"/>
          </a:p>
          <a:p>
            <a:pPr marL="0" indent="0">
              <a:buFont typeface="Arial" panose="020B0604020202020204" pitchFamily="34" charset="0"/>
              <a:buNone/>
            </a:pPr>
            <a:r>
              <a:rPr lang="en-AU" dirty="0" smtClean="0"/>
              <a:t>School reports DOA005 (returned to schools</a:t>
            </a:r>
            <a:r>
              <a:rPr lang="en-AU" baseline="0" dirty="0" smtClean="0"/>
              <a:t> late March)</a:t>
            </a:r>
            <a:r>
              <a:rPr lang="en-AU" dirty="0" smtClean="0"/>
              <a:t> to be distributed</a:t>
            </a:r>
            <a:r>
              <a:rPr lang="en-AU" baseline="0" dirty="0" smtClean="0"/>
              <a:t> to HOLA’s/teachers for action asap. </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Feedback to Authority during grading reviews – Teachers and </a:t>
            </a:r>
            <a:r>
              <a:rPr lang="en-AU" baseline="0" dirty="0" err="1" smtClean="0"/>
              <a:t>HoLAs</a:t>
            </a:r>
            <a:r>
              <a:rPr lang="en-AU" baseline="0" dirty="0" smtClean="0"/>
              <a:t> often have not seen the report.</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SDA protects you from student appeals based on documentation not meeting the requirements e.g. </a:t>
            </a:r>
            <a:r>
              <a:rPr lang="en-AU" b="1" baseline="0" dirty="0" smtClean="0"/>
              <a:t>alignment</a:t>
            </a:r>
            <a:r>
              <a:rPr lang="en-AU" baseline="0" dirty="0" smtClean="0"/>
              <a:t> of both outlines to each other</a:t>
            </a:r>
          </a:p>
          <a:p>
            <a:endParaRPr lang="en-AU" b="1" baseline="0"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38</a:t>
            </a:fld>
            <a:endParaRPr lang="en-AU" dirty="0"/>
          </a:p>
        </p:txBody>
      </p:sp>
    </p:spTree>
    <p:extLst>
      <p:ext uri="{BB962C8B-B14F-4D97-AF65-F5344CB8AC3E}">
        <p14:creationId xmlns:p14="http://schemas.microsoft.com/office/powerpoint/2010/main" val="641875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aseline="0" dirty="0" smtClean="0"/>
              <a:t>Implications of these and what conversation you would have with the relevant </a:t>
            </a:r>
            <a:r>
              <a:rPr lang="en-AU" baseline="0" dirty="0" err="1" smtClean="0"/>
              <a:t>HoLA</a:t>
            </a:r>
            <a:endParaRPr lang="en-AU" baseline="0" dirty="0" smtClean="0"/>
          </a:p>
          <a:p>
            <a:pPr marL="171450" indent="-171450">
              <a:buFont typeface="Arial" panose="020B0604020202020204" pitchFamily="34" charset="0"/>
              <a:buChar char="•"/>
            </a:pPr>
            <a:r>
              <a:rPr lang="en-AU" baseline="0" dirty="0" smtClean="0"/>
              <a:t>E.g. </a:t>
            </a:r>
            <a:r>
              <a:rPr lang="en-AU" i="1" baseline="0" dirty="0" smtClean="0"/>
              <a:t>revise the assessment outline to remove assessment of content that is not in the current syllabus</a:t>
            </a:r>
          </a:p>
          <a:p>
            <a:pPr marL="171450" indent="-171450">
              <a:buFont typeface="Arial" panose="020B0604020202020204" pitchFamily="34" charset="0"/>
              <a:buChar char="•"/>
            </a:pPr>
            <a:r>
              <a:rPr lang="en-AU" baseline="0" dirty="0" smtClean="0"/>
              <a:t>E.g. </a:t>
            </a:r>
            <a:r>
              <a:rPr lang="en-AU" i="1" baseline="0" dirty="0" smtClean="0"/>
              <a:t>revise the assessment outline to include a comprehensive sampling of the syllabus content</a:t>
            </a:r>
          </a:p>
          <a:p>
            <a:endParaRPr lang="en-AU" b="1" baseline="0" dirty="0" smtClean="0"/>
          </a:p>
          <a:p>
            <a:r>
              <a:rPr lang="en-AU" b="1" baseline="0" dirty="0" smtClean="0"/>
              <a:t>New for 2018:</a:t>
            </a:r>
          </a:p>
          <a:p>
            <a:r>
              <a:rPr lang="en-AU" baseline="0" dirty="0" smtClean="0"/>
              <a:t>Information for the teacher pages 21-22 of SDA 2018 handbook – provides explanatory notes of possible non-compliance issues for teachers attention. </a:t>
            </a:r>
          </a:p>
          <a:p>
            <a:r>
              <a:rPr lang="en-AU" baseline="0" dirty="0" smtClean="0"/>
              <a:t>Work through these, speak with HOLA and only contact Principal Consultant if still unsure of issue.</a:t>
            </a:r>
          </a:p>
          <a:p>
            <a:r>
              <a:rPr lang="en-AU" baseline="0" dirty="0" smtClean="0"/>
              <a:t>NOTE: new/altered documents must be re-distributed to students but </a:t>
            </a:r>
            <a:r>
              <a:rPr lang="en-AU" i="0" u="sng" baseline="0" dirty="0" smtClean="0"/>
              <a:t>do no</a:t>
            </a:r>
            <a:r>
              <a:rPr lang="en-AU" baseline="0" dirty="0" smtClean="0"/>
              <a:t>t need to be sent to the Authority</a:t>
            </a:r>
          </a:p>
          <a:p>
            <a:r>
              <a:rPr lang="en-AU" baseline="0" dirty="0" smtClean="0"/>
              <a:t>The SDA is seen by the Authority as a collection of data that may contribute toward a grading review and possible non-approval of grades. E.g. if the school submits for a course a </a:t>
            </a:r>
            <a:r>
              <a:rPr lang="en-AU" b="1" baseline="0" dirty="0" smtClean="0"/>
              <a:t>direct copy of the Authority’s sample documents with no refinements </a:t>
            </a:r>
            <a:r>
              <a:rPr lang="en-AU" baseline="0" dirty="0" smtClean="0"/>
              <a:t>this is of concern.</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39</a:t>
            </a:fld>
            <a:endParaRPr lang="en-AU" dirty="0"/>
          </a:p>
        </p:txBody>
      </p:sp>
    </p:spTree>
    <p:extLst>
      <p:ext uri="{BB962C8B-B14F-4D97-AF65-F5344CB8AC3E}">
        <p14:creationId xmlns:p14="http://schemas.microsoft.com/office/powerpoint/2010/main" val="120058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Highlights</a:t>
            </a:r>
            <a:r>
              <a:rPr lang="en-AU" baseline="0" dirty="0" smtClean="0"/>
              <a:t> the interconnection between the curriculum, developing teaching and learning activities, linking assessment to the curriculum and reflective teaching practice, and collecting evidence for reporting and assigning a grade using the evidence collected.</a:t>
            </a:r>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4</a:t>
            </a:fld>
            <a:endParaRPr lang="en-AU" dirty="0"/>
          </a:p>
        </p:txBody>
      </p:sp>
    </p:spTree>
    <p:extLst>
      <p:ext uri="{BB962C8B-B14F-4D97-AF65-F5344CB8AC3E}">
        <p14:creationId xmlns:p14="http://schemas.microsoft.com/office/powerpoint/2010/main" val="1564598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40</a:t>
            </a:fld>
            <a:endParaRPr lang="en-AU" dirty="0"/>
          </a:p>
        </p:txBody>
      </p:sp>
    </p:spTree>
    <p:extLst>
      <p:ext uri="{BB962C8B-B14F-4D97-AF65-F5344CB8AC3E}">
        <p14:creationId xmlns:p14="http://schemas.microsoft.com/office/powerpoint/2010/main" val="1118179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41</a:t>
            </a:fld>
            <a:endParaRPr lang="en-AU" dirty="0"/>
          </a:p>
        </p:txBody>
      </p:sp>
    </p:spTree>
    <p:extLst>
      <p:ext uri="{BB962C8B-B14F-4D97-AF65-F5344CB8AC3E}">
        <p14:creationId xmlns:p14="http://schemas.microsoft.com/office/powerpoint/2010/main" val="2095607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EST010:</a:t>
            </a:r>
          </a:p>
          <a:p>
            <a:pPr marL="171450" indent="-171450">
              <a:buFont typeface="Arial" panose="020B0604020202020204" pitchFamily="34" charset="0"/>
              <a:buChar char="•"/>
            </a:pPr>
            <a:r>
              <a:rPr lang="en-AU" dirty="0" smtClean="0"/>
              <a:t>Useful for checking comparative performance against</a:t>
            </a:r>
            <a:r>
              <a:rPr lang="en-AU" baseline="0" dirty="0" smtClean="0"/>
              <a:t> state or internally across contexts</a:t>
            </a:r>
          </a:p>
          <a:p>
            <a:pPr marL="171450" indent="-171450">
              <a:buFont typeface="Arial" panose="020B0604020202020204" pitchFamily="34" charset="0"/>
              <a:buChar char="•"/>
            </a:pPr>
            <a:r>
              <a:rPr lang="en-AU" baseline="0" dirty="0" smtClean="0"/>
              <a:t>The tolerances for 2018 will drop from 15% to 10%</a:t>
            </a:r>
          </a:p>
          <a:p>
            <a:pPr marL="171450" indent="-171450">
              <a:buFont typeface="Arial" panose="020B0604020202020204" pitchFamily="34" charset="0"/>
              <a:buChar char="•"/>
            </a:pPr>
            <a:r>
              <a:rPr lang="en-AU" baseline="0" dirty="0" smtClean="0"/>
              <a:t>For the second graph in this course there is a significant group of schools where the school interpretation of standards is apparently higher than the interpretation of the markers. This </a:t>
            </a:r>
            <a:r>
              <a:rPr lang="en-AU" baseline="0" dirty="0" err="1" smtClean="0"/>
              <a:t>statewide</a:t>
            </a:r>
            <a:r>
              <a:rPr lang="en-AU" baseline="0" dirty="0" smtClean="0"/>
              <a:t> pattern deserves investigation. Possible reasons could be that there is still </a:t>
            </a:r>
          </a:p>
          <a:p>
            <a:pPr marL="628650" lvl="1" indent="-171450">
              <a:buFont typeface="Arial" panose="020B0604020202020204" pitchFamily="34" charset="0"/>
              <a:buChar char="•"/>
            </a:pPr>
            <a:r>
              <a:rPr lang="en-AU" baseline="0" dirty="0" smtClean="0"/>
              <a:t>a hangover of Stage 1 standards being applied</a:t>
            </a:r>
          </a:p>
          <a:p>
            <a:pPr marL="628650" lvl="1" indent="-171450">
              <a:buFont typeface="Arial" panose="020B0604020202020204" pitchFamily="34" charset="0"/>
              <a:buChar char="•"/>
            </a:pPr>
            <a:r>
              <a:rPr lang="en-AU" baseline="0" dirty="0" smtClean="0"/>
              <a:t>Course content dot points are interpreted too simplistically e.g. in some Foundation courses</a:t>
            </a:r>
          </a:p>
          <a:p>
            <a:pPr marL="171450" lvl="0" indent="-171450">
              <a:buFont typeface="Arial" panose="020B0604020202020204" pitchFamily="34" charset="0"/>
              <a:buChar char="•"/>
            </a:pPr>
            <a:r>
              <a:rPr lang="en-AU" baseline="0" dirty="0" smtClean="0"/>
              <a:t>Possible solutions for schools would be to review the samples provided on Authority website, also review the sample tasks provided online and examine the language of the course grade descriptions</a:t>
            </a:r>
          </a:p>
          <a:p>
            <a:pPr marL="171450" lvl="0" indent="-171450">
              <a:buFont typeface="Arial" panose="020B0604020202020204" pitchFamily="34" charset="0"/>
              <a:buChar char="•"/>
            </a:pPr>
            <a:r>
              <a:rPr lang="en-AU" baseline="0" dirty="0" smtClean="0"/>
              <a:t>NOTE if the aberrant grouping in graph two was the opposite </a:t>
            </a:r>
            <a:r>
              <a:rPr lang="en-AU" baseline="0" dirty="0" err="1" smtClean="0"/>
              <a:t>i.e</a:t>
            </a:r>
            <a:r>
              <a:rPr lang="en-AU" baseline="0" dirty="0" smtClean="0"/>
              <a:t> teachers marking too hard what could be a suggested reason? Interestingly this can happen in subjects where ATAR and General students are combined in the same class. There can be a tendency for teachers to judge students against the ATAR course expectations rather than the General expectations</a:t>
            </a:r>
            <a:endParaRPr lang="en-AU" dirty="0" smtClean="0"/>
          </a:p>
          <a:p>
            <a:endParaRPr lang="en-AU" dirty="0"/>
          </a:p>
        </p:txBody>
      </p:sp>
      <p:sp>
        <p:nvSpPr>
          <p:cNvPr id="4" name="Slide Number Placeholder 3"/>
          <p:cNvSpPr>
            <a:spLocks noGrp="1"/>
          </p:cNvSpPr>
          <p:nvPr>
            <p:ph type="sldNum" sz="quarter" idx="10"/>
          </p:nvPr>
        </p:nvSpPr>
        <p:spPr/>
        <p:txBody>
          <a:bodyPr/>
          <a:lstStyle/>
          <a:p>
            <a:fld id="{F6529EE6-3947-4BFC-958A-F3D0C7C56D3B}" type="slidenum">
              <a:rPr lang="en-AU" smtClean="0"/>
              <a:t>42</a:t>
            </a:fld>
            <a:endParaRPr lang="en-AU"/>
          </a:p>
        </p:txBody>
      </p:sp>
    </p:spTree>
    <p:extLst>
      <p:ext uri="{BB962C8B-B14F-4D97-AF65-F5344CB8AC3E}">
        <p14:creationId xmlns:p14="http://schemas.microsoft.com/office/powerpoint/2010/main" val="3519017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Compare class to class.</a:t>
            </a:r>
          </a:p>
          <a:p>
            <a:pPr marL="0" indent="0">
              <a:buFont typeface="Arial" panose="020B0604020202020204" pitchFamily="34" charset="0"/>
              <a:buNone/>
            </a:pPr>
            <a:endParaRPr lang="en-AU" dirty="0" smtClean="0"/>
          </a:p>
          <a:p>
            <a:pPr marL="0" indent="0">
              <a:buFont typeface="Arial" panose="020B0604020202020204" pitchFamily="34" charset="0"/>
              <a:buNone/>
            </a:pPr>
            <a:r>
              <a:rPr lang="en-AU" dirty="0" smtClean="0"/>
              <a:t>Lines of Inquiry:</a:t>
            </a:r>
          </a:p>
          <a:p>
            <a:pPr marL="628650" lvl="1" indent="-171450">
              <a:buFont typeface="Arial" panose="020B0604020202020204" pitchFamily="34" charset="0"/>
              <a:buChar char="•"/>
            </a:pPr>
            <a:r>
              <a:rPr lang="en-AU" dirty="0" smtClean="0"/>
              <a:t>Differences between classes in relation to external marker parity?</a:t>
            </a:r>
          </a:p>
          <a:p>
            <a:pPr marL="628650" lvl="1" indent="-171450">
              <a:buFont typeface="Arial" panose="020B0604020202020204" pitchFamily="34" charset="0"/>
              <a:buChar char="•"/>
            </a:pPr>
            <a:r>
              <a:rPr lang="en-AU" dirty="0" smtClean="0"/>
              <a:t>What were the internal moderation processes for marking?</a:t>
            </a:r>
          </a:p>
          <a:p>
            <a:pPr marL="628650" lvl="1" indent="-171450">
              <a:buFont typeface="Arial" panose="020B0604020202020204" pitchFamily="34" charset="0"/>
              <a:buChar char="•"/>
            </a:pPr>
            <a:r>
              <a:rPr lang="en-AU" dirty="0" smtClean="0"/>
              <a:t>Why was the pattern of class with four outside tolerance samples all significantly higher than</a:t>
            </a:r>
            <a:r>
              <a:rPr lang="en-AU" baseline="0" dirty="0" smtClean="0"/>
              <a:t> the external marker?</a:t>
            </a:r>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43</a:t>
            </a:fld>
            <a:endParaRPr lang="en-AU" dirty="0"/>
          </a:p>
        </p:txBody>
      </p:sp>
    </p:spTree>
    <p:extLst>
      <p:ext uri="{BB962C8B-B14F-4D97-AF65-F5344CB8AC3E}">
        <p14:creationId xmlns:p14="http://schemas.microsoft.com/office/powerpoint/2010/main" val="9166116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Implications</a:t>
            </a:r>
            <a:r>
              <a:rPr lang="en-AU" baseline="0" dirty="0" smtClean="0"/>
              <a:t> for Deputy Principal discussions when working with </a:t>
            </a:r>
            <a:r>
              <a:rPr lang="en-AU" baseline="0" dirty="0" err="1" smtClean="0"/>
              <a:t>HoLAs</a:t>
            </a:r>
            <a:r>
              <a:rPr lang="en-AU" baseline="0" dirty="0" smtClean="0"/>
              <a:t>:</a:t>
            </a:r>
          </a:p>
          <a:p>
            <a:pPr marL="171450" indent="-171450">
              <a:buFont typeface="Arial" panose="020B0604020202020204" pitchFamily="34" charset="0"/>
              <a:buChar char="•"/>
            </a:pPr>
            <a:r>
              <a:rPr lang="en-AU" baseline="0" dirty="0" smtClean="0"/>
              <a:t>Does the school pattern reflect the school understanding of the student capabilities?</a:t>
            </a:r>
          </a:p>
          <a:p>
            <a:pPr marL="171450" indent="-171450">
              <a:buFont typeface="Arial" panose="020B0604020202020204" pitchFamily="34" charset="0"/>
              <a:buChar char="•"/>
            </a:pPr>
            <a:r>
              <a:rPr lang="en-AU" baseline="0" dirty="0" smtClean="0"/>
              <a:t>Does the school pattern reflect the school expectation of proposed grades?</a:t>
            </a:r>
          </a:p>
          <a:p>
            <a:pPr marL="171450" indent="-171450">
              <a:buFont typeface="Arial" panose="020B0604020202020204" pitchFamily="34" charset="0"/>
              <a:buChar char="•"/>
            </a:pPr>
            <a:r>
              <a:rPr lang="en-AU" baseline="0" dirty="0" smtClean="0"/>
              <a:t>What possible reasons are there for the school population fitting where it does in the state pattern? Possible reasons could be the nature of the students, demand pitch of tasks delivered against the content dot points, misinterpretation of demand of content …… but it is useful to think and inquire for possible reasons</a:t>
            </a:r>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44</a:t>
            </a:fld>
            <a:endParaRPr lang="en-AU" dirty="0"/>
          </a:p>
        </p:txBody>
      </p:sp>
    </p:spTree>
    <p:extLst>
      <p:ext uri="{BB962C8B-B14F-4D97-AF65-F5344CB8AC3E}">
        <p14:creationId xmlns:p14="http://schemas.microsoft.com/office/powerpoint/2010/main" val="9348949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smtClean="0">
                <a:solidFill>
                  <a:schemeClr val="tx1"/>
                </a:solidFill>
                <a:effectLst/>
                <a:latin typeface="+mn-lt"/>
                <a:ea typeface="+mn-ea"/>
                <a:cs typeface="+mn-cs"/>
              </a:rPr>
              <a:t>Post EST schools</a:t>
            </a:r>
            <a:r>
              <a:rPr lang="en-AU" sz="1200" b="0" kern="1200" baseline="0" dirty="0" smtClean="0">
                <a:solidFill>
                  <a:schemeClr val="tx1"/>
                </a:solidFill>
                <a:effectLst/>
                <a:latin typeface="+mn-lt"/>
                <a:ea typeface="+mn-ea"/>
                <a:cs typeface="+mn-cs"/>
              </a:rPr>
              <a:t> received reports related to the EST - these reports would inform the engagement with these broader reflective questions that were included with the letter to your principal on the use of the reports</a:t>
            </a:r>
          </a:p>
          <a:p>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Using the feedback in the reports</a:t>
            </a:r>
          </a:p>
          <a:p>
            <a:r>
              <a:rPr lang="en-AU" sz="1200" kern="1200" dirty="0" smtClean="0">
                <a:solidFill>
                  <a:schemeClr val="tx1"/>
                </a:solidFill>
                <a:effectLst/>
                <a:latin typeface="+mn-lt"/>
                <a:ea typeface="+mn-ea"/>
                <a:cs typeface="+mn-cs"/>
              </a:rPr>
              <a:t>The reports provide useful data for schools related to: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understanding by teachers of standards and the pitch and demands of course content</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comparisons of school performance against the rest of the State cohort</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internal performance comparisons between classes.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Note: schools are advised to use the data in the reports cautiously as it relates to a single, limited assessment.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Lines of inquiry include exploration of:</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school patterns of final scores outside the tolerances for the course (EST010)</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class-by-class patterns of final scores outside the tolerance for a course (EST011)</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patterns of relative student performance by item or question within a test.</a:t>
            </a:r>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45</a:t>
            </a:fld>
            <a:endParaRPr lang="en-AU" dirty="0"/>
          </a:p>
        </p:txBody>
      </p:sp>
    </p:spTree>
    <p:extLst>
      <p:ext uri="{BB962C8B-B14F-4D97-AF65-F5344CB8AC3E}">
        <p14:creationId xmlns:p14="http://schemas.microsoft.com/office/powerpoint/2010/main" val="1706270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46</a:t>
            </a:fld>
            <a:endParaRPr lang="en-AU" dirty="0"/>
          </a:p>
        </p:txBody>
      </p:sp>
    </p:spTree>
    <p:extLst>
      <p:ext uri="{BB962C8B-B14F-4D97-AF65-F5344CB8AC3E}">
        <p14:creationId xmlns:p14="http://schemas.microsoft.com/office/powerpoint/2010/main" val="1118179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SIRS reports available to all schools for all ATAR courses. Your system/sector may provide you with generated/summary reports but your </a:t>
            </a:r>
            <a:r>
              <a:rPr lang="en-AU" dirty="0" err="1" smtClean="0"/>
              <a:t>HoLAs</a:t>
            </a:r>
            <a:r>
              <a:rPr lang="en-AU" baseline="0" dirty="0" smtClean="0"/>
              <a:t> should be provided with access to these reports also. </a:t>
            </a:r>
          </a:p>
          <a:p>
            <a:endParaRPr lang="en-AU" baseline="0" dirty="0" smtClean="0"/>
          </a:p>
          <a:p>
            <a:r>
              <a:rPr lang="en-AU" baseline="0" dirty="0" smtClean="0"/>
              <a:t>These reports provide detailed information on student performance against the course (without scaling)</a:t>
            </a:r>
            <a:endParaRPr lang="en-AU"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47</a:t>
            </a:fld>
            <a:endParaRPr lang="en-AU" dirty="0"/>
          </a:p>
        </p:txBody>
      </p:sp>
    </p:spTree>
    <p:extLst>
      <p:ext uri="{BB962C8B-B14F-4D97-AF65-F5344CB8AC3E}">
        <p14:creationId xmlns:p14="http://schemas.microsoft.com/office/powerpoint/2010/main" val="15464466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SIRS Report (STS036) provides an indication of the comparability of your school results</a:t>
            </a:r>
            <a:r>
              <a:rPr lang="en-AU" baseline="0" dirty="0" smtClean="0"/>
              <a:t> to exam results and to state exam performance by graph and table.</a:t>
            </a:r>
          </a:p>
          <a:p>
            <a:endParaRPr lang="en-AU" sz="1200" b="1" dirty="0" smtClean="0">
              <a:solidFill>
                <a:srgbClr val="7030A0"/>
              </a:solidFill>
            </a:endParaRPr>
          </a:p>
          <a:p>
            <a:r>
              <a:rPr lang="en-AU" sz="1200" b="0" dirty="0" smtClean="0">
                <a:solidFill>
                  <a:srgbClr val="7030A0"/>
                </a:solidFill>
              </a:rPr>
              <a:t>This report should open lines of enquiry for your </a:t>
            </a:r>
            <a:r>
              <a:rPr lang="en-AU" sz="1200" b="0" dirty="0" err="1" smtClean="0">
                <a:solidFill>
                  <a:srgbClr val="7030A0"/>
                </a:solidFill>
              </a:rPr>
              <a:t>HoLAs</a:t>
            </a:r>
            <a:r>
              <a:rPr lang="en-AU" sz="1200" b="0" baseline="0" dirty="0" smtClean="0">
                <a:solidFill>
                  <a:srgbClr val="7030A0"/>
                </a:solidFill>
              </a:rPr>
              <a:t> </a:t>
            </a:r>
            <a:r>
              <a:rPr lang="en-AU" sz="1200" b="0" dirty="0" smtClean="0">
                <a:solidFill>
                  <a:srgbClr val="7030A0"/>
                </a:solidFill>
              </a:rPr>
              <a:t>related to:</a:t>
            </a:r>
          </a:p>
          <a:p>
            <a:pPr marL="171450" indent="-171450">
              <a:buFont typeface="Arial" panose="020B0604020202020204" pitchFamily="34" charset="0"/>
              <a:buChar char="•"/>
            </a:pPr>
            <a:r>
              <a:rPr lang="en-AU" sz="1200" dirty="0" smtClean="0"/>
              <a:t>appropriate coverage of syllabus</a:t>
            </a:r>
          </a:p>
          <a:p>
            <a:pPr marL="171450" indent="-171450">
              <a:buFont typeface="Arial" panose="020B0604020202020204" pitchFamily="34" charset="0"/>
              <a:buChar char="•"/>
            </a:pPr>
            <a:r>
              <a:rPr lang="en-AU" sz="1200" dirty="0" smtClean="0"/>
              <a:t>scope of assessment outline</a:t>
            </a:r>
          </a:p>
          <a:p>
            <a:pPr marL="171450" indent="-171450">
              <a:buFont typeface="Arial" panose="020B0604020202020204" pitchFamily="34" charset="0"/>
              <a:buChar char="•"/>
            </a:pPr>
            <a:r>
              <a:rPr lang="en-AU" sz="1200" dirty="0" smtClean="0"/>
              <a:t>quality and pitch of assessment tasks</a:t>
            </a:r>
          </a:p>
          <a:p>
            <a:pPr marL="171450" indent="-171450">
              <a:buFont typeface="Arial" panose="020B0604020202020204" pitchFamily="34" charset="0"/>
              <a:buChar char="•"/>
            </a:pPr>
            <a:r>
              <a:rPr lang="en-AU" sz="1200" dirty="0" smtClean="0"/>
              <a:t>review by teachers of changes or adaptions to course delivery and assessment from previous year</a:t>
            </a:r>
          </a:p>
          <a:p>
            <a:pPr marL="171450" indent="-171450">
              <a:buFont typeface="Arial" panose="020B0604020202020204" pitchFamily="34" charset="0"/>
              <a:buChar char="•"/>
            </a:pPr>
            <a:r>
              <a:rPr lang="en-AU" sz="1200" dirty="0" smtClean="0"/>
              <a:t>examination readiness as a cohort</a:t>
            </a:r>
          </a:p>
          <a:p>
            <a:endParaRPr lang="en-AU" dirty="0"/>
          </a:p>
        </p:txBody>
      </p:sp>
      <p:sp>
        <p:nvSpPr>
          <p:cNvPr id="4" name="Slide Number Placeholder 3"/>
          <p:cNvSpPr>
            <a:spLocks noGrp="1"/>
          </p:cNvSpPr>
          <p:nvPr>
            <p:ph type="sldNum" sz="quarter" idx="10"/>
          </p:nvPr>
        </p:nvSpPr>
        <p:spPr/>
        <p:txBody>
          <a:bodyPr/>
          <a:lstStyle/>
          <a:p>
            <a:fld id="{12DE7E3F-6AC5-44F8-90A7-CE95D4C3BF96}" type="slidenum">
              <a:rPr lang="en-AU" smtClean="0"/>
              <a:t>48</a:t>
            </a:fld>
            <a:endParaRPr lang="en-AU"/>
          </a:p>
        </p:txBody>
      </p:sp>
    </p:spTree>
    <p:extLst>
      <p:ext uri="{BB962C8B-B14F-4D97-AF65-F5344CB8AC3E}">
        <p14:creationId xmlns:p14="http://schemas.microsoft.com/office/powerpoint/2010/main" val="2881440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AU" altLang="en-US" sz="1200" dirty="0" smtClean="0">
                <a:latin typeface="Arial" panose="020B0604020202020204" pitchFamily="34" charset="0"/>
              </a:rPr>
              <a:t>Previous slide can be further supported by the information in</a:t>
            </a:r>
            <a:r>
              <a:rPr lang="en-AU" altLang="en-US" sz="1200" baseline="0" dirty="0" smtClean="0">
                <a:latin typeface="Arial" panose="020B0604020202020204" pitchFamily="34" charset="0"/>
              </a:rPr>
              <a:t> </a:t>
            </a:r>
            <a:r>
              <a:rPr lang="en-AU" altLang="en-US" sz="1200" dirty="0" smtClean="0">
                <a:latin typeface="Arial" panose="020B0604020202020204" pitchFamily="34" charset="0"/>
              </a:rPr>
              <a:t>SIRS report STS022 which summarises the key statistics for a selected school, for a selected course.</a:t>
            </a:r>
          </a:p>
          <a:p>
            <a:pPr eaLnBrk="1" hangingPunct="1">
              <a:lnSpc>
                <a:spcPct val="80000"/>
              </a:lnSpc>
            </a:pPr>
            <a:endParaRPr lang="en-AU" altLang="en-US" sz="1200" dirty="0" smtClean="0">
              <a:latin typeface="Arial" panose="020B0604020202020204" pitchFamily="34" charset="0"/>
            </a:endParaRPr>
          </a:p>
          <a:p>
            <a:pPr eaLnBrk="1" hangingPunct="1">
              <a:lnSpc>
                <a:spcPct val="80000"/>
              </a:lnSpc>
            </a:pPr>
            <a:r>
              <a:rPr lang="en-AU" altLang="en-US" sz="1200" dirty="0" smtClean="0">
                <a:latin typeface="Arial" panose="020B0604020202020204" pitchFamily="34" charset="0"/>
              </a:rPr>
              <a:t>The</a:t>
            </a:r>
            <a:r>
              <a:rPr lang="en-AU" altLang="en-US" sz="1200" baseline="0" dirty="0" smtClean="0">
                <a:latin typeface="Arial" panose="020B0604020202020204" pitchFamily="34" charset="0"/>
              </a:rPr>
              <a:t> report has 11 sections.</a:t>
            </a:r>
          </a:p>
          <a:p>
            <a:pPr eaLnBrk="1" hangingPunct="1">
              <a:lnSpc>
                <a:spcPct val="80000"/>
              </a:lnSpc>
            </a:pPr>
            <a:endParaRPr lang="en-AU" altLang="en-US" sz="1200" baseline="0" dirty="0" smtClean="0">
              <a:latin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lang="en-AU" altLang="en-US" sz="1200" b="1" dirty="0" smtClean="0">
              <a:latin typeface="Arial" panose="020B0604020202020204" pitchFamily="34" charset="0"/>
            </a:endParaRPr>
          </a:p>
          <a:p>
            <a:pPr eaLnBrk="1" hangingPunct="1">
              <a:lnSpc>
                <a:spcPct val="80000"/>
              </a:lnSpc>
            </a:pPr>
            <a:endParaRPr lang="en-AU" altLang="en-US" sz="1200" dirty="0" smtClean="0">
              <a:latin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12DE7E3F-6AC5-44F8-90A7-CE95D4C3BF96}" type="slidenum">
              <a:rPr lang="en-AU" smtClean="0"/>
              <a:t>49</a:t>
            </a:fld>
            <a:endParaRPr lang="en-AU"/>
          </a:p>
        </p:txBody>
      </p:sp>
    </p:spTree>
    <p:extLst>
      <p:ext uri="{BB962C8B-B14F-4D97-AF65-F5344CB8AC3E}">
        <p14:creationId xmlns:p14="http://schemas.microsoft.com/office/powerpoint/2010/main" val="327231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We</a:t>
            </a:r>
            <a:r>
              <a:rPr lang="en-AU" i="1" dirty="0" smtClean="0"/>
              <a:t>ster</a:t>
            </a:r>
            <a:r>
              <a:rPr lang="en-AU" i="1" baseline="0" dirty="0" smtClean="0"/>
              <a:t>n Australian Curriculum and Assessment Outline </a:t>
            </a:r>
            <a:r>
              <a:rPr lang="en-AU" baseline="0" dirty="0" smtClean="0"/>
              <a:t>(the </a:t>
            </a:r>
            <a:r>
              <a:rPr lang="en-AU" i="1" baseline="0" dirty="0" smtClean="0"/>
              <a:t>Outline</a:t>
            </a:r>
            <a:r>
              <a:rPr lang="en-AU" baseline="0" dirty="0" smtClean="0"/>
              <a:t>) sets out the knowledge, understandings, skills, values and attitudes that students in Pre-primary to Year 10 are expected to acquire and guidelines for the assessment of student achievement. </a:t>
            </a:r>
          </a:p>
          <a:p>
            <a:endParaRPr lang="en-AU" baseline="0" dirty="0" smtClean="0"/>
          </a:p>
          <a:p>
            <a:r>
              <a:rPr lang="en-AU" baseline="0" dirty="0" smtClean="0"/>
              <a:t>The </a:t>
            </a:r>
            <a:r>
              <a:rPr lang="en-AU" i="1" baseline="0" dirty="0" smtClean="0"/>
              <a:t>Outline</a:t>
            </a:r>
            <a:r>
              <a:rPr lang="en-AU" baseline="0" dirty="0" smtClean="0"/>
              <a:t> also contains: Guiding Principles for Western Australian schools for teaching, learning and assessment, the </a:t>
            </a:r>
            <a:r>
              <a:rPr lang="en-AU" i="1" baseline="0" dirty="0" smtClean="0"/>
              <a:t>Pre-primary to Year 10: Teaching, Assessing and Reporting Policy </a:t>
            </a:r>
            <a:r>
              <a:rPr lang="en-AU" i="0" baseline="0" dirty="0" smtClean="0"/>
              <a:t>and Judging Standards materials.</a:t>
            </a:r>
          </a:p>
          <a:p>
            <a:endParaRPr lang="en-AU" i="0" baseline="0" dirty="0" smtClean="0"/>
          </a:p>
        </p:txBody>
      </p:sp>
      <p:sp>
        <p:nvSpPr>
          <p:cNvPr id="4" name="Slide Number Placeholder 3"/>
          <p:cNvSpPr>
            <a:spLocks noGrp="1"/>
          </p:cNvSpPr>
          <p:nvPr>
            <p:ph type="sldNum" sz="quarter" idx="10"/>
          </p:nvPr>
        </p:nvSpPr>
        <p:spPr/>
        <p:txBody>
          <a:bodyPr/>
          <a:lstStyle/>
          <a:p>
            <a:fld id="{C332AD8A-8C5E-45EA-A1FD-827C05C8FFB4}" type="slidenum">
              <a:rPr lang="en-AU" smtClean="0"/>
              <a:t>5</a:t>
            </a:fld>
            <a:endParaRPr lang="en-AU" dirty="0"/>
          </a:p>
        </p:txBody>
      </p:sp>
    </p:spTree>
    <p:extLst>
      <p:ext uri="{BB962C8B-B14F-4D97-AF65-F5344CB8AC3E}">
        <p14:creationId xmlns:p14="http://schemas.microsoft.com/office/powerpoint/2010/main" val="27355256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500" indent="-190500" eaLnBrk="1" hangingPunct="1"/>
            <a:r>
              <a:rPr lang="en-AU" altLang="en-US" sz="1000" b="0" dirty="0" smtClean="0">
                <a:latin typeface="Arial" panose="020B0604020202020204" pitchFamily="34" charset="0"/>
              </a:rPr>
              <a:t>Section</a:t>
            </a:r>
            <a:r>
              <a:rPr lang="en-AU" altLang="en-US" sz="1000" b="0" baseline="0" dirty="0" smtClean="0">
                <a:latin typeface="Arial" panose="020B0604020202020204" pitchFamily="34" charset="0"/>
              </a:rPr>
              <a:t> 10: </a:t>
            </a:r>
          </a:p>
          <a:p>
            <a:pPr marL="190500" indent="-190500" eaLnBrk="1" hangingPunct="1"/>
            <a:r>
              <a:rPr lang="en-AU" altLang="en-US" sz="1000" dirty="0" smtClean="0">
                <a:latin typeface="Arial" panose="020B0604020202020204" pitchFamily="34" charset="0"/>
              </a:rPr>
              <a:t>Key things to note about this table are</a:t>
            </a:r>
            <a:r>
              <a:rPr lang="en-AU" altLang="en-US" sz="1000" baseline="0" dirty="0" smtClean="0">
                <a:latin typeface="Arial" panose="020B0604020202020204" pitchFamily="34" charset="0"/>
              </a:rPr>
              <a:t> that</a:t>
            </a:r>
          </a:p>
          <a:p>
            <a:pPr marL="190500" indent="-190500" eaLnBrk="1" hangingPunct="1">
              <a:buFont typeface="Arial" panose="020B0604020202020204" pitchFamily="34" charset="0"/>
              <a:buChar char="•"/>
            </a:pPr>
            <a:r>
              <a:rPr lang="en-AU" altLang="en-US" sz="1000" dirty="0" smtClean="0">
                <a:latin typeface="Arial" panose="020B0604020202020204" pitchFamily="34" charset="0"/>
              </a:rPr>
              <a:t>the mean raw exam mark for the school is no longer </a:t>
            </a:r>
            <a:r>
              <a:rPr lang="en-AU" altLang="en-US" sz="1000" dirty="0" smtClean="0">
                <a:solidFill>
                  <a:srgbClr val="FF0000"/>
                </a:solidFill>
                <a:latin typeface="Arial" panose="020B0604020202020204" pitchFamily="34" charset="0"/>
              </a:rPr>
              <a:t>standardised </a:t>
            </a:r>
          </a:p>
          <a:p>
            <a:pPr marL="190500" indent="-190500" eaLnBrk="1" hangingPunct="1">
              <a:buFont typeface="Arial" panose="020B0604020202020204" pitchFamily="34" charset="0"/>
              <a:buChar char="•"/>
            </a:pPr>
            <a:r>
              <a:rPr lang="en-AU" altLang="en-US" sz="1000" dirty="0" smtClean="0">
                <a:latin typeface="Arial" panose="020B0604020202020204" pitchFamily="34" charset="0"/>
              </a:rPr>
              <a:t>the mean statistically moderated school mark for the school</a:t>
            </a:r>
            <a:r>
              <a:rPr lang="en-AU" altLang="en-US" sz="1000" baseline="0" dirty="0" smtClean="0">
                <a:latin typeface="Arial" panose="020B0604020202020204" pitchFamily="34" charset="0"/>
              </a:rPr>
              <a:t> is also not standardised </a:t>
            </a:r>
            <a:r>
              <a:rPr lang="en-AU" altLang="en-US" sz="1000" dirty="0" smtClean="0">
                <a:latin typeface="Arial" panose="020B0604020202020204" pitchFamily="34" charset="0"/>
              </a:rPr>
              <a:t>so the shape of the distribution</a:t>
            </a:r>
            <a:r>
              <a:rPr lang="en-AU" altLang="en-US" sz="1000" baseline="0" dirty="0" smtClean="0">
                <a:latin typeface="Arial" panose="020B0604020202020204" pitchFamily="34" charset="0"/>
              </a:rPr>
              <a:t> curve will reflect the shape of the exam distribution curve (not a normal bell shaped curve)</a:t>
            </a:r>
            <a:endParaRPr lang="en-AU" altLang="en-US" sz="1000" dirty="0" smtClean="0">
              <a:latin typeface="Arial" panose="020B0604020202020204" pitchFamily="34" charset="0"/>
            </a:endParaRPr>
          </a:p>
          <a:p>
            <a:pPr marL="190500" marR="0" lvl="0" indent="-190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sz="1000" b="0" dirty="0" smtClean="0">
                <a:latin typeface="Arial" panose="020B0604020202020204" pitchFamily="34" charset="0"/>
              </a:rPr>
              <a:t>The course combined score gives an opportunity for teachers to reflect on how students achieved against the content of the course</a:t>
            </a:r>
          </a:p>
          <a:p>
            <a:pPr marL="190500" marR="0" lvl="0" indent="-190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sz="1000" dirty="0" smtClean="0">
                <a:latin typeface="Arial" panose="020B0604020202020204" pitchFamily="34" charset="0"/>
              </a:rPr>
              <a:t>The</a:t>
            </a:r>
            <a:r>
              <a:rPr lang="en-AU" altLang="en-US" sz="1000" baseline="0" dirty="0" smtClean="0">
                <a:latin typeface="Arial" panose="020B0604020202020204" pitchFamily="34" charset="0"/>
              </a:rPr>
              <a:t> only time scores are standardised to a bell shaped curve (with a </a:t>
            </a:r>
            <a:r>
              <a:rPr lang="en-AU" altLang="en-US" sz="1000" dirty="0" smtClean="0">
                <a:latin typeface="Arial" panose="020B0604020202020204" pitchFamily="34" charset="0"/>
              </a:rPr>
              <a:t>Mean = 60%, </a:t>
            </a:r>
            <a:r>
              <a:rPr lang="en-AU" altLang="en-US" sz="1000" dirty="0" err="1" smtClean="0">
                <a:latin typeface="Arial" panose="020B0604020202020204" pitchFamily="34" charset="0"/>
              </a:rPr>
              <a:t>s.d</a:t>
            </a:r>
            <a:r>
              <a:rPr lang="en-AU" altLang="en-US" sz="1000" baseline="0" dirty="0" smtClean="0">
                <a:latin typeface="Arial" panose="020B0604020202020204" pitchFamily="34" charset="0"/>
              </a:rPr>
              <a:t> = 13.5%) is </a:t>
            </a:r>
            <a:r>
              <a:rPr lang="en-AU" altLang="en-US" sz="1000" dirty="0" smtClean="0">
                <a:latin typeface="Arial" panose="020B0604020202020204" pitchFamily="34" charset="0"/>
              </a:rPr>
              <a:t>for the mean standardised score for the school (this is used by TISC in the calculation of the ATAR for university entry).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altLang="en-US" sz="1000" b="1"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smtClean="0">
                <a:ln>
                  <a:noFill/>
                </a:ln>
                <a:solidFill>
                  <a:prstClr val="black"/>
                </a:solidFill>
                <a:effectLst/>
                <a:uLnTx/>
                <a:uFillTx/>
                <a:latin typeface="+mn-lt"/>
                <a:ea typeface="+mn-ea"/>
                <a:cs typeface="+mn-cs"/>
              </a:rPr>
              <a:t>Note: </a:t>
            </a:r>
            <a:r>
              <a:rPr kumimoji="0" lang="en-AU" sz="1000" b="0" i="0" u="none" strike="noStrike" kern="1200" cap="none" spc="0" normalizeH="0" baseline="0" noProof="0" dirty="0" smtClean="0">
                <a:ln>
                  <a:noFill/>
                </a:ln>
                <a:solidFill>
                  <a:prstClr val="black"/>
                </a:solidFill>
                <a:effectLst/>
                <a:uLnTx/>
                <a:uFillTx/>
                <a:latin typeface="+mn-lt"/>
                <a:ea typeface="+mn-ea"/>
                <a:cs typeface="+mn-cs"/>
              </a:rPr>
              <a:t>the statistical moderation of school marks preserves the </a:t>
            </a:r>
            <a:r>
              <a:rPr kumimoji="0" lang="en-AU" sz="1000" b="1" i="0" u="none" strike="noStrike" kern="1200" cap="none" spc="0" normalizeH="0" baseline="0" noProof="0" dirty="0" smtClean="0">
                <a:ln>
                  <a:noFill/>
                </a:ln>
                <a:solidFill>
                  <a:prstClr val="black"/>
                </a:solidFill>
                <a:effectLst/>
                <a:uLnTx/>
                <a:uFillTx/>
                <a:latin typeface="+mn-lt"/>
                <a:ea typeface="+mn-ea"/>
                <a:cs typeface="+mn-cs"/>
              </a:rPr>
              <a:t>ranking</a:t>
            </a:r>
            <a:r>
              <a:rPr kumimoji="0" lang="en-AU" sz="1000" b="0" i="0" u="none" strike="noStrike" kern="1200" cap="none" spc="0" normalizeH="0" baseline="0" noProof="0" dirty="0" smtClean="0">
                <a:ln>
                  <a:noFill/>
                </a:ln>
                <a:solidFill>
                  <a:prstClr val="black"/>
                </a:solidFill>
                <a:effectLst/>
                <a:uLnTx/>
                <a:uFillTx/>
                <a:latin typeface="+mn-lt"/>
                <a:ea typeface="+mn-ea"/>
                <a:cs typeface="+mn-cs"/>
              </a:rPr>
              <a:t> of school marks for a course in a particular school. T</a:t>
            </a:r>
            <a:r>
              <a:rPr lang="en-AU" sz="1000" dirty="0" smtClean="0"/>
              <a:t>he examination is the ‘common’ assessment task for all the Year 12 ATAR students in a course that provides for the adjustment of school marks for comparability. </a:t>
            </a:r>
          </a:p>
          <a:p>
            <a:pPr marL="190500" indent="-190500" eaLnBrk="1" hangingPunct="1"/>
            <a:r>
              <a:rPr lang="en-AU" altLang="en-US" sz="1200" b="0" baseline="0" dirty="0" smtClean="0">
                <a:latin typeface="Arial" panose="020B0604020202020204" pitchFamily="34" charset="0"/>
              </a:rPr>
              <a:t> </a:t>
            </a:r>
            <a:r>
              <a:rPr lang="en-AU" altLang="en-US" sz="1200" b="1" baseline="0" dirty="0" smtClean="0">
                <a:latin typeface="Arial" panose="020B0604020202020204" pitchFamily="34" charset="0"/>
              </a:rPr>
              <a:t>Courses with practical component</a:t>
            </a:r>
            <a:endParaRPr lang="en-AU" altLang="en-US" sz="1200" dirty="0" smtClean="0">
              <a:latin typeface="Arial" panose="020B0604020202020204" pitchFamily="34" charset="0"/>
            </a:endParaRPr>
          </a:p>
          <a:p>
            <a:pPr marL="190500" indent="-190500" eaLnBrk="1" hangingPunct="1">
              <a:buFont typeface="Arial" panose="020B0604020202020204" pitchFamily="34" charset="0"/>
              <a:buChar char="•"/>
            </a:pPr>
            <a:r>
              <a:rPr lang="en-AU" altLang="en-US" sz="1200" dirty="0" smtClean="0">
                <a:latin typeface="Arial" panose="020B0604020202020204" pitchFamily="34" charset="0"/>
              </a:rPr>
              <a:t>same except for course combined</a:t>
            </a:r>
            <a:r>
              <a:rPr lang="en-AU" altLang="en-US" sz="1200" baseline="0" dirty="0" smtClean="0">
                <a:latin typeface="Arial" panose="020B0604020202020204" pitchFamily="34" charset="0"/>
              </a:rPr>
              <a:t> score </a:t>
            </a:r>
          </a:p>
          <a:p>
            <a:pPr marL="190500" indent="-190500" eaLnBrk="1" hangingPunct="1">
              <a:buFont typeface="Arial" panose="020B0604020202020204" pitchFamily="34" charset="0"/>
              <a:buChar char="•"/>
            </a:pPr>
            <a:r>
              <a:rPr lang="en-AU" altLang="en-US" sz="1200" baseline="0" dirty="0" smtClean="0">
                <a:latin typeface="Arial" panose="020B0604020202020204" pitchFamily="34" charset="0"/>
              </a:rPr>
              <a:t>Last step in the process where component combined written mark and component combined practical mark are averaged to generate a course combined score</a:t>
            </a:r>
            <a:endParaRPr lang="en-AU" altLang="en-US" sz="1200" dirty="0" smtClean="0">
              <a:latin typeface="Arial" panose="020B0604020202020204" pitchFamily="34" charset="0"/>
            </a:endParaRPr>
          </a:p>
          <a:p>
            <a:endParaRPr lang="en-AU" b="0" dirty="0"/>
          </a:p>
        </p:txBody>
      </p:sp>
      <p:sp>
        <p:nvSpPr>
          <p:cNvPr id="4" name="Slide Number Placeholder 3"/>
          <p:cNvSpPr>
            <a:spLocks noGrp="1"/>
          </p:cNvSpPr>
          <p:nvPr>
            <p:ph type="sldNum" sz="quarter" idx="10"/>
          </p:nvPr>
        </p:nvSpPr>
        <p:spPr/>
        <p:txBody>
          <a:bodyPr/>
          <a:lstStyle/>
          <a:p>
            <a:fld id="{12DE7E3F-6AC5-44F8-90A7-CE95D4C3BF96}" type="slidenum">
              <a:rPr lang="en-AU" smtClean="0"/>
              <a:t>50</a:t>
            </a:fld>
            <a:endParaRPr lang="en-AU"/>
          </a:p>
        </p:txBody>
      </p:sp>
    </p:spTree>
    <p:extLst>
      <p:ext uri="{BB962C8B-B14F-4D97-AF65-F5344CB8AC3E}">
        <p14:creationId xmlns:p14="http://schemas.microsoft.com/office/powerpoint/2010/main" val="14623179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200" b="0" dirty="0" smtClean="0">
                <a:latin typeface="Arial" panose="020B0604020202020204" pitchFamily="34" charset="0"/>
              </a:rPr>
              <a:t>Section</a:t>
            </a:r>
            <a:r>
              <a:rPr lang="en-AU" altLang="en-US" sz="1200" b="0" baseline="0" dirty="0" smtClean="0">
                <a:latin typeface="Arial" panose="020B0604020202020204" pitchFamily="34" charset="0"/>
              </a:rPr>
              <a:t> 11: same data for each individual student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Different students will be statistically moderated different amounts.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Rank order very important – a student under/over performs may be dragged down/up and have impact on those around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Teachers should be aware that under-performance or over-performance can be catastrophic for small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HOLAs/teachers need to ensure that the tasks created in each learning area</a:t>
            </a:r>
            <a:r>
              <a:rPr lang="en-AU" sz="1200" baseline="0" dirty="0" smtClean="0"/>
              <a:t> </a:t>
            </a:r>
            <a:r>
              <a:rPr lang="en-AU" sz="1200" dirty="0" smtClean="0"/>
              <a:t>discriminate to determine this ranking accurately.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t>Encourage students to maintain best performance all year, not just during the exam.</a:t>
            </a: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sz="1200" b="0" baseline="0"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332AD8A-8C5E-45EA-A1FD-827C05C8FFB4}" type="slidenum">
              <a:rPr lang="en-AU" smtClean="0"/>
              <a:t>51</a:t>
            </a:fld>
            <a:endParaRPr lang="en-AU" dirty="0"/>
          </a:p>
        </p:txBody>
      </p:sp>
    </p:spTree>
    <p:extLst>
      <p:ext uri="{BB962C8B-B14F-4D97-AF65-F5344CB8AC3E}">
        <p14:creationId xmlns:p14="http://schemas.microsoft.com/office/powerpoint/2010/main" val="34790467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sz="1200" dirty="0" smtClean="0">
                <a:latin typeface="Arial" panose="020B0604020202020204" pitchFamily="34" charset="0"/>
              </a:rPr>
              <a:t>STS028 (a new version of this report, significantly revised from previous years) shows the grade distribution against:</a:t>
            </a:r>
          </a:p>
          <a:p>
            <a:pPr marL="171450" indent="-171450" eaLnBrk="1" hangingPunct="1">
              <a:buFont typeface="Arial" panose="020B0604020202020204" pitchFamily="34" charset="0"/>
              <a:buChar char="•"/>
            </a:pPr>
            <a:r>
              <a:rPr lang="en-AU" altLang="en-US" sz="1200" dirty="0" smtClean="0">
                <a:latin typeface="Arial" panose="020B0604020202020204" pitchFamily="34" charset="0"/>
              </a:rPr>
              <a:t>Raw</a:t>
            </a:r>
            <a:r>
              <a:rPr lang="en-AU" altLang="en-US" sz="1200" baseline="0" dirty="0" smtClean="0">
                <a:latin typeface="Arial" panose="020B0604020202020204" pitchFamily="34" charset="0"/>
              </a:rPr>
              <a:t> examination score or</a:t>
            </a:r>
          </a:p>
          <a:p>
            <a:pPr marL="171450" indent="-171450" eaLnBrk="1" hangingPunct="1">
              <a:buFont typeface="Arial" panose="020B0604020202020204" pitchFamily="34" charset="0"/>
              <a:buChar char="•"/>
            </a:pPr>
            <a:r>
              <a:rPr lang="en-AU" altLang="en-US" sz="1200" baseline="0" dirty="0" smtClean="0">
                <a:latin typeface="Arial" panose="020B0604020202020204" pitchFamily="34" charset="0"/>
              </a:rPr>
              <a:t>Moderated school mark for each course f</a:t>
            </a:r>
            <a:r>
              <a:rPr lang="en-AU" altLang="en-US" sz="1200" dirty="0" smtClean="0">
                <a:latin typeface="Arial" panose="020B0604020202020204" pitchFamily="34" charset="0"/>
              </a:rPr>
              <a:t>or all schools </a:t>
            </a:r>
          </a:p>
          <a:p>
            <a:pPr marL="0" indent="0" eaLnBrk="1" hangingPunct="1">
              <a:buFont typeface="Arial" panose="020B0604020202020204" pitchFamily="34" charset="0"/>
              <a:buNone/>
            </a:pPr>
            <a:endParaRPr lang="en-AU" altLang="en-US" sz="1200" baseline="0" dirty="0" smtClean="0">
              <a:latin typeface="Arial" panose="020B0604020202020204" pitchFamily="34" charset="0"/>
            </a:endParaRPr>
          </a:p>
          <a:p>
            <a:pPr marL="0" indent="0" eaLnBrk="1" hangingPunct="1">
              <a:buFont typeface="Arial" panose="020B0604020202020204" pitchFamily="34" charset="0"/>
              <a:buNone/>
            </a:pPr>
            <a:r>
              <a:rPr lang="en-AU" altLang="en-US" sz="1200" baseline="0" dirty="0" smtClean="0">
                <a:latin typeface="Arial" panose="020B0604020202020204" pitchFamily="34" charset="0"/>
              </a:rPr>
              <a:t>This slide shows two schools where students examination marks are compared against their grades and the state pattern</a:t>
            </a:r>
          </a:p>
          <a:p>
            <a:pPr eaLnBrk="1" hangingPunct="1"/>
            <a:r>
              <a:rPr lang="en-AU" sz="1200" dirty="0" smtClean="0">
                <a:solidFill>
                  <a:srgbClr val="7030A0"/>
                </a:solidFill>
              </a:rPr>
              <a:t>STS028 is useful for raising discussions on:</a:t>
            </a:r>
          </a:p>
          <a:p>
            <a:pPr marL="171450" indent="-171450">
              <a:buFont typeface="Arial" panose="020B0604020202020204" pitchFamily="34" charset="0"/>
              <a:buChar char="•"/>
            </a:pPr>
            <a:r>
              <a:rPr lang="en-AU" sz="1200" dirty="0" smtClean="0"/>
              <a:t>elements within a grade description</a:t>
            </a:r>
          </a:p>
          <a:p>
            <a:pPr marL="171450" indent="-171450">
              <a:buFont typeface="Arial" panose="020B0604020202020204" pitchFamily="34" charset="0"/>
              <a:buChar char="•"/>
            </a:pPr>
            <a:r>
              <a:rPr lang="en-AU" sz="1200" dirty="0" smtClean="0"/>
              <a:t>balance of what’s important in a grade description</a:t>
            </a:r>
          </a:p>
          <a:p>
            <a:pPr marL="171450" indent="-171450">
              <a:buFont typeface="Arial" panose="020B0604020202020204" pitchFamily="34" charset="0"/>
              <a:buChar char="•"/>
            </a:pPr>
            <a:r>
              <a:rPr lang="en-AU" sz="1200" dirty="0" smtClean="0"/>
              <a:t>developing assessment and marking keys that provide information to support grading decisions</a:t>
            </a:r>
          </a:p>
          <a:p>
            <a:pPr marL="171450" indent="-171450">
              <a:buFont typeface="Arial" panose="020B0604020202020204" pitchFamily="34" charset="0"/>
              <a:buChar char="•"/>
            </a:pPr>
            <a:r>
              <a:rPr lang="en-AU" sz="1200" dirty="0" smtClean="0"/>
              <a:t>Review of the collective pitch of assessment tasks to support accurate grading of student portfolios </a:t>
            </a:r>
          </a:p>
          <a:p>
            <a:pPr eaLnBrk="1" hangingPunct="1"/>
            <a:endParaRPr lang="en-AU" sz="1200" dirty="0" smtClean="0">
              <a:solidFill>
                <a:srgbClr val="7030A0"/>
              </a:solidFill>
            </a:endParaRPr>
          </a:p>
          <a:p>
            <a:pPr eaLnBrk="1" hangingPunct="1"/>
            <a:r>
              <a:rPr lang="en-AU" altLang="en-US" sz="1200" dirty="0" smtClean="0">
                <a:latin typeface="Arial" panose="020B0604020202020204" pitchFamily="34" charset="0"/>
              </a:rPr>
              <a:t>As a school</a:t>
            </a:r>
            <a:r>
              <a:rPr lang="en-AU" altLang="en-US" sz="1200" baseline="0" dirty="0" smtClean="0">
                <a:latin typeface="Arial" panose="020B0604020202020204" pitchFamily="34" charset="0"/>
              </a:rPr>
              <a:t> you </a:t>
            </a:r>
            <a:r>
              <a:rPr lang="en-AU" altLang="en-US" sz="1200" dirty="0" smtClean="0">
                <a:latin typeface="Arial" panose="020B0604020202020204" pitchFamily="34" charset="0"/>
              </a:rPr>
              <a:t>can see the distribution of your awarded grades against raw examination or moderated school mark.</a:t>
            </a:r>
          </a:p>
          <a:p>
            <a:pPr eaLnBrk="1" hangingPunct="1"/>
            <a:r>
              <a:rPr lang="en-AU" altLang="en-US" sz="1200" dirty="0" smtClean="0">
                <a:latin typeface="Arial" panose="020B0604020202020204" pitchFamily="34" charset="0"/>
              </a:rPr>
              <a:t>An opportunity to review understandings of</a:t>
            </a:r>
            <a:r>
              <a:rPr lang="en-AU" altLang="en-US" sz="1200" baseline="0" dirty="0" smtClean="0">
                <a:latin typeface="Arial" panose="020B0604020202020204" pitchFamily="34" charset="0"/>
              </a:rPr>
              <a:t> A-E grade descriptions against state wide understandings.</a:t>
            </a:r>
            <a:endParaRPr lang="en-AU" altLang="en-US" sz="1200" dirty="0" smtClean="0">
              <a:latin typeface="Arial" panose="020B0604020202020204" pitchFamily="34" charset="0"/>
            </a:endParaRPr>
          </a:p>
          <a:p>
            <a:pPr eaLnBrk="1" hangingPunct="1"/>
            <a:endParaRPr lang="en-AU" altLang="en-US" sz="1200" dirty="0" smtClean="0">
              <a:latin typeface="Arial" panose="020B0604020202020204" pitchFamily="34" charset="0"/>
            </a:endParaRPr>
          </a:p>
          <a:p>
            <a:pPr eaLnBrk="1" hangingPunct="1"/>
            <a:r>
              <a:rPr lang="en-AU" altLang="en-US" sz="1200" b="1" dirty="0" smtClean="0">
                <a:latin typeface="Arial" panose="020B0604020202020204" pitchFamily="34" charset="0"/>
              </a:rPr>
              <a:t>Note:</a:t>
            </a:r>
            <a:r>
              <a:rPr lang="en-AU" altLang="en-US" sz="1200" dirty="0" smtClean="0">
                <a:latin typeface="Arial" panose="020B0604020202020204" pitchFamily="34" charset="0"/>
              </a:rPr>
              <a:t> some students do not perform at the same standard in the ATAR examination as in tasks at school which can measure a broader range of learning over an extended period of time. However, typically, students who are assigned an A grade would be expected to be in that area of the graph.</a:t>
            </a:r>
          </a:p>
          <a:p>
            <a:pPr eaLnBrk="1" hangingPunct="1"/>
            <a:r>
              <a:rPr lang="en-AU" altLang="en-US" sz="1200" dirty="0" smtClean="0">
                <a:latin typeface="Arial" panose="020B0604020202020204" pitchFamily="34" charset="0"/>
              </a:rPr>
              <a:t>Bunching of A/B/C’s may indicate lack of higher order tasks to discriminate between students</a:t>
            </a:r>
          </a:p>
          <a:p>
            <a:endParaRPr lang="en-AU" dirty="0"/>
          </a:p>
        </p:txBody>
      </p:sp>
      <p:sp>
        <p:nvSpPr>
          <p:cNvPr id="4" name="Slide Number Placeholder 3"/>
          <p:cNvSpPr>
            <a:spLocks noGrp="1"/>
          </p:cNvSpPr>
          <p:nvPr>
            <p:ph type="sldNum" sz="quarter" idx="10"/>
          </p:nvPr>
        </p:nvSpPr>
        <p:spPr/>
        <p:txBody>
          <a:bodyPr/>
          <a:lstStyle/>
          <a:p>
            <a:fld id="{12DE7E3F-6AC5-44F8-90A7-CE95D4C3BF96}" type="slidenum">
              <a:rPr lang="en-AU" smtClean="0"/>
              <a:t>52</a:t>
            </a:fld>
            <a:endParaRPr lang="en-AU"/>
          </a:p>
        </p:txBody>
      </p:sp>
    </p:spTree>
    <p:extLst>
      <p:ext uri="{BB962C8B-B14F-4D97-AF65-F5344CB8AC3E}">
        <p14:creationId xmlns:p14="http://schemas.microsoft.com/office/powerpoint/2010/main" val="22876164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The previous slide displayed student grades mapped against their raw mark in the exam. This second graph which is part of STS028 displays the students grades</a:t>
            </a:r>
            <a:r>
              <a:rPr lang="en-AU" baseline="0" dirty="0" smtClean="0"/>
              <a:t> against their moderated school mark and compares it with the moderated school mark and grades mapped for all the students doing the course across the state. This school displays a pattern which is slightly displaced against the state pattern for allocation of grades. It is interesting but not necessarily related that the difference between the state and the school mean is 8.03 marks which is similar to the difference in the school’s pattern for grades against the state pattern for grades.</a:t>
            </a:r>
            <a:endParaRPr lang="en-AU"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53</a:t>
            </a:fld>
            <a:endParaRPr lang="en-AU" dirty="0"/>
          </a:p>
        </p:txBody>
      </p:sp>
    </p:spTree>
    <p:extLst>
      <p:ext uri="{BB962C8B-B14F-4D97-AF65-F5344CB8AC3E}">
        <p14:creationId xmlns:p14="http://schemas.microsoft.com/office/powerpoint/2010/main" val="2469020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54</a:t>
            </a:fld>
            <a:endParaRPr lang="en-AU" dirty="0"/>
          </a:p>
        </p:txBody>
      </p:sp>
    </p:spTree>
    <p:extLst>
      <p:ext uri="{BB962C8B-B14F-4D97-AF65-F5344CB8AC3E}">
        <p14:creationId xmlns:p14="http://schemas.microsoft.com/office/powerpoint/2010/main" val="11181790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32AD8A-8C5E-45EA-A1FD-827C05C8FFB4}" type="slidenum">
              <a:rPr lang="en-AU" smtClean="0"/>
              <a:t>55</a:t>
            </a:fld>
            <a:endParaRPr lang="en-AU" dirty="0"/>
          </a:p>
        </p:txBody>
      </p:sp>
    </p:spTree>
    <p:extLst>
      <p:ext uri="{BB962C8B-B14F-4D97-AF65-F5344CB8AC3E}">
        <p14:creationId xmlns:p14="http://schemas.microsoft.com/office/powerpoint/2010/main" val="26895352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Drivers for this are a </a:t>
            </a:r>
            <a:r>
              <a:rPr lang="en-AU" b="1" baseline="0" dirty="0" smtClean="0"/>
              <a:t>small minority of schools </a:t>
            </a:r>
            <a:r>
              <a:rPr lang="en-AU" b="0" baseline="0" dirty="0" smtClean="0"/>
              <a:t>who 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baseline="0" dirty="0" smtClean="0"/>
              <a:t>not delivering content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baseline="0" dirty="0" smtClean="0"/>
              <a:t>not grading students against the standards used and followed by other schools in the state</a:t>
            </a:r>
            <a:r>
              <a:rPr lang="en-AU" b="0"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This applies particularly to schools following a </a:t>
            </a:r>
            <a:r>
              <a:rPr lang="en-AU" b="1" baseline="0" dirty="0" smtClean="0"/>
              <a:t>‘Deep C’ </a:t>
            </a:r>
            <a:r>
              <a:rPr lang="en-AU" b="0" baseline="0" dirty="0" smtClean="0"/>
              <a:t>practice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NOTE – This is not meant to be a process for </a:t>
            </a:r>
            <a:r>
              <a:rPr lang="en-AU" b="1" baseline="0" dirty="0" smtClean="0"/>
              <a:t>marginal cases about cut off points</a:t>
            </a:r>
            <a:r>
              <a:rPr lang="en-AU" b="0" baseline="0" dirty="0" smtClean="0"/>
              <a:t>.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baseline="0" dirty="0" smtClean="0"/>
              <a:t>     The Authority has separate processes for that which involve conversations between </a:t>
            </a:r>
            <a:r>
              <a:rPr lang="en-AU" b="0" baseline="0" dirty="0" smtClean="0"/>
              <a:t>Principal Consultants </a:t>
            </a:r>
            <a:r>
              <a:rPr lang="en-AU" b="0" baseline="0" dirty="0" smtClean="0"/>
              <a:t>and </a:t>
            </a:r>
            <a:r>
              <a:rPr lang="en-AU" b="0" baseline="0" dirty="0" err="1" smtClean="0"/>
              <a:t>HoLAs</a:t>
            </a:r>
            <a:endParaRPr lang="en-AU"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2400"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400" dirty="0" smtClean="0"/>
              <a:t>Resolution 48/17</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smtClean="0"/>
              <a:t>The Board approved the proposal to amend the Grade Approval Process for 2017:</a:t>
            </a:r>
          </a:p>
          <a:p>
            <a:pPr lvl="1"/>
            <a:r>
              <a:rPr lang="en-AU" sz="2400" dirty="0" smtClean="0"/>
              <a:t>specifically to postpone for 12 months the potential rejection of Year 12 grades, and instead issue a ‘Notice of Intent’ to the principal of a school where the non-approval of grades was highly likely.</a:t>
            </a:r>
          </a:p>
          <a:p>
            <a:pPr lvl="1"/>
            <a:endParaRPr lang="en-AU" sz="2400" dirty="0" smtClean="0"/>
          </a:p>
          <a:p>
            <a:pPr marL="0" indent="0">
              <a:buFont typeface="Arial" panose="020B0604020202020204" pitchFamily="34" charset="0"/>
              <a:buNone/>
            </a:pPr>
            <a:r>
              <a:rPr lang="en-AU" dirty="0" smtClean="0"/>
              <a:t>The Authority will provide further clarification of this process and timeline to school leadership teams and teachers. </a:t>
            </a:r>
          </a:p>
          <a:p>
            <a:endParaRPr lang="en-AU" dirty="0"/>
          </a:p>
        </p:txBody>
      </p:sp>
      <p:sp>
        <p:nvSpPr>
          <p:cNvPr id="4" name="Slide Number Placeholder 3"/>
          <p:cNvSpPr>
            <a:spLocks noGrp="1"/>
          </p:cNvSpPr>
          <p:nvPr>
            <p:ph type="sldNum" sz="quarter" idx="10"/>
          </p:nvPr>
        </p:nvSpPr>
        <p:spPr/>
        <p:txBody>
          <a:bodyPr/>
          <a:lstStyle/>
          <a:p>
            <a:fld id="{F6529EE6-3947-4BFC-958A-F3D0C7C56D3B}" type="slidenum">
              <a:rPr lang="en-AU" smtClean="0"/>
              <a:t>56</a:t>
            </a:fld>
            <a:endParaRPr lang="en-AU"/>
          </a:p>
        </p:txBody>
      </p:sp>
    </p:spTree>
    <p:extLst>
      <p:ext uri="{BB962C8B-B14F-4D97-AF65-F5344CB8AC3E}">
        <p14:creationId xmlns:p14="http://schemas.microsoft.com/office/powerpoint/2010/main" val="31193427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smtClean="0">
                <a:solidFill>
                  <a:schemeClr val="tx1"/>
                </a:solidFill>
              </a:rPr>
              <a:t>Following school visits, t</a:t>
            </a:r>
            <a:r>
              <a:rPr lang="en-AU" dirty="0" smtClean="0">
                <a:solidFill>
                  <a:schemeClr val="tx1"/>
                </a:solidFill>
              </a:rPr>
              <a:t>he Authority expects</a:t>
            </a:r>
            <a:r>
              <a:rPr lang="en-AU" baseline="0" dirty="0" smtClean="0">
                <a:solidFill>
                  <a:schemeClr val="tx1"/>
                </a:solidFill>
              </a:rPr>
              <a:t> </a:t>
            </a:r>
            <a:r>
              <a:rPr lang="en-AU" dirty="0" smtClean="0">
                <a:solidFill>
                  <a:schemeClr val="tx1"/>
                </a:solidFill>
              </a:rPr>
              <a:t>schools to align assessments and grading with</a:t>
            </a:r>
            <a:r>
              <a:rPr lang="en-AU" baseline="0" dirty="0" smtClean="0">
                <a:solidFill>
                  <a:schemeClr val="tx1"/>
                </a:solidFill>
              </a:rPr>
              <a:t> advice provided to schools on suggested cut-points for grades.</a:t>
            </a:r>
          </a:p>
          <a:p>
            <a:pPr marL="0" indent="0">
              <a:buFont typeface="Arial" panose="020B0604020202020204" pitchFamily="34" charset="0"/>
              <a:buNone/>
            </a:pPr>
            <a:endParaRPr lang="en-AU" baseline="0" dirty="0" smtClean="0">
              <a:solidFill>
                <a:schemeClr val="tx1"/>
              </a:solidFill>
            </a:endParaRPr>
          </a:p>
          <a:p>
            <a:pPr marL="171450" indent="-171450">
              <a:buFont typeface="Arial" panose="020B0604020202020204" pitchFamily="34" charset="0"/>
              <a:buChar char="•"/>
            </a:pPr>
            <a:r>
              <a:rPr lang="en-AU" baseline="0" dirty="0" smtClean="0">
                <a:solidFill>
                  <a:schemeClr val="tx1"/>
                </a:solidFill>
              </a:rPr>
              <a:t>When schools submit their proposed grades and do not follow advice provided at the visit then schools will need to provide a detailed explanation with justification why the advice has not been followed.</a:t>
            </a:r>
          </a:p>
          <a:p>
            <a:pPr marL="0" indent="0">
              <a:buFont typeface="Arial" panose="020B0604020202020204" pitchFamily="34" charset="0"/>
              <a:buNone/>
            </a:pPr>
            <a:endParaRPr lang="en-AU" baseline="0"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solidFill>
                  <a:schemeClr val="tx1"/>
                </a:solidFill>
              </a:rPr>
              <a:t>Schools will need to retain their records and have access to student work at short notice if the Authority chooses to revisit the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solidFill>
                  <a:schemeClr val="tx1"/>
                </a:solidFill>
              </a:rPr>
              <a:t>Follow-up visits to the school will involve the Authority’s course Principal Consultant and an </a:t>
            </a:r>
            <a:r>
              <a:rPr lang="en-AU" b="1" baseline="0" dirty="0" smtClean="0">
                <a:solidFill>
                  <a:schemeClr val="tx1"/>
                </a:solidFill>
              </a:rPr>
              <a:t>independent moderator such as the Chair of the Course Advisory Committee.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smtClean="0">
              <a:solidFill>
                <a:schemeClr val="tx1"/>
              </a:solidFill>
            </a:endParaRPr>
          </a:p>
          <a:p>
            <a:pPr marL="171450" indent="-171450">
              <a:buFont typeface="Arial" panose="020B0604020202020204" pitchFamily="34" charset="0"/>
              <a:buChar char="•"/>
            </a:pPr>
            <a:r>
              <a:rPr lang="en-AU" b="1" baseline="0" dirty="0" smtClean="0">
                <a:solidFill>
                  <a:schemeClr val="tx1"/>
                </a:solidFill>
              </a:rPr>
              <a:t>The implications of this could include that the Authority will not accept the school’s grades for that course</a:t>
            </a:r>
            <a:r>
              <a:rPr lang="en-AU" b="0" baseline="0" dirty="0" smtClean="0">
                <a:solidFill>
                  <a:schemeClr val="tx1"/>
                </a:solidFill>
              </a:rPr>
              <a:t> in 2019. Principals will be advised in 2018 if grades would not have been accepted. </a:t>
            </a:r>
          </a:p>
          <a:p>
            <a:pPr marL="0" indent="0">
              <a:buFont typeface="Arial" panose="020B0604020202020204" pitchFamily="34" charset="0"/>
              <a:buNone/>
            </a:pPr>
            <a:endParaRPr lang="en-AU" baseline="0" dirty="0" smtClean="0">
              <a:solidFill>
                <a:schemeClr val="tx1"/>
              </a:solidFill>
            </a:endParaRPr>
          </a:p>
          <a:p>
            <a:pPr marL="171450" indent="-171450">
              <a:buFont typeface="Arial" panose="020B0604020202020204" pitchFamily="34" charset="0"/>
              <a:buChar char="•"/>
            </a:pPr>
            <a:r>
              <a:rPr lang="en-AU" b="0" baseline="0" dirty="0" smtClean="0">
                <a:solidFill>
                  <a:schemeClr val="tx1"/>
                </a:solidFill>
              </a:rPr>
              <a:t>Non-approval of school results will impact both the WASSA and the achievement of the WACE for students.</a:t>
            </a:r>
            <a:endParaRPr lang="en-AU" b="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4BA2DC0-C729-634A-9227-21F006B2E793}" type="slidenum">
              <a:rPr lang="en-US" smtClean="0"/>
              <a:t>57</a:t>
            </a:fld>
            <a:endParaRPr lang="en-US"/>
          </a:p>
        </p:txBody>
      </p:sp>
    </p:spTree>
    <p:extLst>
      <p:ext uri="{BB962C8B-B14F-4D97-AF65-F5344CB8AC3E}">
        <p14:creationId xmlns:p14="http://schemas.microsoft.com/office/powerpoint/2010/main" val="773730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smtClean="0"/>
              <a:t>The role of deputy principals/senior administrators</a:t>
            </a:r>
            <a:r>
              <a:rPr lang="en-AU" b="0" baseline="0" dirty="0" smtClean="0"/>
              <a:t> in ensuring these points are actioned:</a:t>
            </a:r>
            <a:endParaRPr lang="en-AU" b="0" dirty="0" smtClean="0"/>
          </a:p>
          <a:p>
            <a:pPr marL="171450" indent="-171450">
              <a:buFont typeface="Arial" panose="020B0604020202020204" pitchFamily="34" charset="0"/>
              <a:buChar char="•"/>
            </a:pPr>
            <a:r>
              <a:rPr lang="en-AU" dirty="0" smtClean="0"/>
              <a:t>Further visits indicate an unresolved issue that could impact seriously on the approval of students’ grades</a:t>
            </a:r>
          </a:p>
          <a:p>
            <a:pPr marL="171450" indent="-171450">
              <a:buFont typeface="Arial" panose="020B0604020202020204" pitchFamily="34" charset="0"/>
              <a:buChar char="•"/>
            </a:pPr>
            <a:r>
              <a:rPr lang="en-AU" dirty="0" smtClean="0"/>
              <a:t>Ensure that all paperwork and evidence is ready and ‘talks to each other’ e.g. teacher’s marks spreadsheet</a:t>
            </a:r>
            <a:r>
              <a:rPr lang="en-AU" baseline="0" dirty="0" smtClean="0"/>
              <a:t> headings correlate with assessment task outline. It will save a lot of follow up work for both the school and the Authority</a:t>
            </a:r>
          </a:p>
          <a:p>
            <a:pPr marL="171450" indent="-171450">
              <a:buFont typeface="Arial" panose="020B0604020202020204" pitchFamily="34" charset="0"/>
              <a:buChar char="•"/>
            </a:pPr>
            <a:r>
              <a:rPr lang="en-AU" baseline="0" dirty="0" smtClean="0"/>
              <a:t>Venue for visit is suitable for a quiet review of school samples and information</a:t>
            </a:r>
          </a:p>
          <a:p>
            <a:pPr marL="171450" indent="-171450">
              <a:buFont typeface="Arial" panose="020B0604020202020204" pitchFamily="34" charset="0"/>
              <a:buChar char="•"/>
            </a:pPr>
            <a:r>
              <a:rPr lang="en-AU" baseline="0" dirty="0" smtClean="0"/>
              <a:t>Teachers/</a:t>
            </a:r>
            <a:r>
              <a:rPr lang="en-AU" baseline="0" dirty="0" err="1" smtClean="0"/>
              <a:t>HoLAs</a:t>
            </a:r>
            <a:r>
              <a:rPr lang="en-AU" baseline="0" dirty="0" smtClean="0"/>
              <a:t> right of reply</a:t>
            </a:r>
          </a:p>
          <a:p>
            <a:pPr marL="171450" indent="-171450">
              <a:buFont typeface="Arial" panose="020B0604020202020204" pitchFamily="34" charset="0"/>
              <a:buChar char="•"/>
            </a:pPr>
            <a:r>
              <a:rPr lang="en-AU" baseline="0" dirty="0" smtClean="0"/>
              <a:t>Relevant Deputy Principal is available to meet with the Principal Consultant before and after the visit again this is required because of ‘possible non-approval of grades’</a:t>
            </a:r>
          </a:p>
          <a:p>
            <a:pPr marL="171450" indent="-171450">
              <a:buFont typeface="Arial" panose="020B0604020202020204" pitchFamily="34" charset="0"/>
              <a:buChar char="•"/>
            </a:pPr>
            <a:r>
              <a:rPr lang="en-AU" b="1" baseline="0" dirty="0" smtClean="0"/>
              <a:t>New for 2018</a:t>
            </a:r>
            <a:r>
              <a:rPr lang="en-AU" baseline="0" dirty="0" smtClean="0"/>
              <a:t> – requirement to record in raw marks not percentages in marks books/spreadsheets – may require changes to reporting systems</a:t>
            </a:r>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58</a:t>
            </a:fld>
            <a:endParaRPr lang="en-AU" dirty="0"/>
          </a:p>
        </p:txBody>
      </p:sp>
    </p:spTree>
    <p:extLst>
      <p:ext uri="{BB962C8B-B14F-4D97-AF65-F5344CB8AC3E}">
        <p14:creationId xmlns:p14="http://schemas.microsoft.com/office/powerpoint/2010/main" val="6435528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Exponential curve in students applying for Special Consideration.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Shifts awareness to students. </a:t>
            </a:r>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59</a:t>
            </a:fld>
            <a:endParaRPr lang="en-AU" dirty="0"/>
          </a:p>
        </p:txBody>
      </p:sp>
    </p:spTree>
    <p:extLst>
      <p:ext uri="{BB962C8B-B14F-4D97-AF65-F5344CB8AC3E}">
        <p14:creationId xmlns:p14="http://schemas.microsoft.com/office/powerpoint/2010/main" val="109718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The We</a:t>
            </a:r>
            <a:r>
              <a:rPr lang="en-AU" i="1" dirty="0" smtClean="0"/>
              <a:t>ster</a:t>
            </a:r>
            <a:r>
              <a:rPr lang="en-AU" i="1" baseline="0" dirty="0" smtClean="0"/>
              <a:t>n Australian Curriculum and Assessment Outline </a:t>
            </a:r>
            <a:r>
              <a:rPr lang="en-AU" baseline="0" dirty="0" smtClean="0"/>
              <a:t>(the </a:t>
            </a:r>
            <a:r>
              <a:rPr lang="en-AU" i="1" baseline="0" dirty="0" smtClean="0"/>
              <a:t>Outline</a:t>
            </a:r>
            <a:r>
              <a:rPr lang="en-AU" baseline="0" dirty="0" smtClean="0"/>
              <a:t>) sets out the mandated curriculum for the eight learning areas in Western Australian schools.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Western</a:t>
            </a:r>
            <a:r>
              <a:rPr lang="en-AU" baseline="0" dirty="0" smtClean="0"/>
              <a:t> Australia has </a:t>
            </a:r>
            <a:r>
              <a:rPr lang="en-AU" b="1" baseline="0" dirty="0" smtClean="0"/>
              <a:t>taken as is the curriculum for English, Mathematics and Science </a:t>
            </a:r>
            <a:r>
              <a:rPr lang="en-AU" baseline="0" dirty="0" smtClean="0"/>
              <a:t>(reflects v8.1 of the Australian Curriculum) and has </a:t>
            </a:r>
            <a:r>
              <a:rPr lang="en-AU" b="1" baseline="0" dirty="0" smtClean="0"/>
              <a:t>adopted and adapted </a:t>
            </a:r>
            <a:r>
              <a:rPr lang="en-AU" baseline="0" dirty="0" smtClean="0"/>
              <a:t>the </a:t>
            </a:r>
            <a:r>
              <a:rPr lang="en-AU" b="1" baseline="0" dirty="0" smtClean="0"/>
              <a:t>Australian Curriculum for Humanities and Social Sciences, Health and Physical Education, Technologies, The Arts and Languages </a:t>
            </a:r>
            <a:r>
              <a:rPr lang="en-AU" baseline="0" dirty="0" smtClean="0"/>
              <a:t>to meet the needs of Western Australian teachers and students. The achievement standards in the Western Australian Curriculum are what schools report against. Western Australia has developed the achievement standards for Humanities and Social Sciences, Health and Physical Education, Technologies, The Arts and Languages  and modified the Australian Curriculum Achievement Standards for English, Mathematics and Science as part of the revision of the Judging Standards materials to reflect v8.1 of the Australian Curriculum.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smtClean="0"/>
              <a:t>The sample teaching and learning outlines exemplify the elements of a teaching and learning program (timing and sequencing, range of learning experiences through which students can apply the knowledge, skills and concepts from the syllabus content, the selection of resources to support teaching and learning experiences and the implementation of the principles of teaching and learning).</a:t>
            </a:r>
          </a:p>
        </p:txBody>
      </p:sp>
      <p:sp>
        <p:nvSpPr>
          <p:cNvPr id="4" name="Footer Placeholder 3"/>
          <p:cNvSpPr>
            <a:spLocks noGrp="1"/>
          </p:cNvSpPr>
          <p:nvPr>
            <p:ph type="ftr" sz="quarter" idx="10"/>
          </p:nvPr>
        </p:nvSpPr>
        <p:spPr/>
        <p:txBody>
          <a:bodyPr/>
          <a:lstStyle/>
          <a:p>
            <a:pPr>
              <a:defRPr/>
            </a:pPr>
            <a:r>
              <a:rPr lang="en-AU" dirty="0" smtClean="0"/>
              <a:t>2013/17562</a:t>
            </a:r>
            <a:endParaRPr lang="en-AU" dirty="0"/>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6</a:t>
            </a:fld>
            <a:endParaRPr lang="en-AU" dirty="0"/>
          </a:p>
        </p:txBody>
      </p:sp>
    </p:spTree>
    <p:extLst>
      <p:ext uri="{BB962C8B-B14F-4D97-AF65-F5344CB8AC3E}">
        <p14:creationId xmlns:p14="http://schemas.microsoft.com/office/powerpoint/2010/main" val="34798921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60</a:t>
            </a:fld>
            <a:endParaRPr lang="en-AU" dirty="0"/>
          </a:p>
        </p:txBody>
      </p:sp>
    </p:spTree>
    <p:extLst>
      <p:ext uri="{BB962C8B-B14F-4D97-AF65-F5344CB8AC3E}">
        <p14:creationId xmlns:p14="http://schemas.microsoft.com/office/powerpoint/2010/main" val="26798161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61</a:t>
            </a:fld>
            <a:endParaRPr lang="en-AU" dirty="0"/>
          </a:p>
        </p:txBody>
      </p:sp>
    </p:spTree>
    <p:extLst>
      <p:ext uri="{BB962C8B-B14F-4D97-AF65-F5344CB8AC3E}">
        <p14:creationId xmlns:p14="http://schemas.microsoft.com/office/powerpoint/2010/main" val="11181790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Option 1 - School takes responsibility for retaining work.</a:t>
            </a:r>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62</a:t>
            </a:fld>
            <a:endParaRPr lang="en-AU" dirty="0"/>
          </a:p>
        </p:txBody>
      </p:sp>
    </p:spTree>
    <p:extLst>
      <p:ext uri="{BB962C8B-B14F-4D97-AF65-F5344CB8AC3E}">
        <p14:creationId xmlns:p14="http://schemas.microsoft.com/office/powerpoint/2010/main" val="32910168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Option 2 - Student</a:t>
            </a:r>
            <a:r>
              <a:rPr lang="en-AU" baseline="0" dirty="0" smtClean="0"/>
              <a:t> takes responsibility for retaining work. </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This has possible consequences for students and this </a:t>
            </a:r>
            <a:r>
              <a:rPr lang="en-AU" b="1" baseline="0" dirty="0" smtClean="0"/>
              <a:t>MUST</a:t>
            </a:r>
            <a:r>
              <a:rPr lang="en-AU" baseline="0" dirty="0" smtClean="0"/>
              <a:t> be spelt out in school assessment policy if school goes down this pathway</a:t>
            </a:r>
            <a:endParaRPr lang="en-AU" b="1" i="1" dirty="0" smtClean="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63</a:t>
            </a:fld>
            <a:endParaRPr lang="en-AU" dirty="0"/>
          </a:p>
        </p:txBody>
      </p:sp>
    </p:spTree>
    <p:extLst>
      <p:ext uri="{BB962C8B-B14F-4D97-AF65-F5344CB8AC3E}">
        <p14:creationId xmlns:p14="http://schemas.microsoft.com/office/powerpoint/2010/main" val="40124873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2.4.3 WACE Manual page 18 and diagram page 20</a:t>
            </a:r>
          </a:p>
          <a:p>
            <a:pPr marL="171450" indent="-171450">
              <a:buFont typeface="Arial" panose="020B0604020202020204" pitchFamily="34" charset="0"/>
              <a:buChar char="•"/>
            </a:pPr>
            <a:r>
              <a:rPr lang="en-AU" dirty="0" smtClean="0"/>
              <a:t>‘educational program’ requirement is </a:t>
            </a:r>
            <a:r>
              <a:rPr lang="en-AU" b="1" dirty="0" smtClean="0"/>
              <a:t>why private candidature has been removed </a:t>
            </a:r>
            <a:r>
              <a:rPr lang="en-AU" dirty="0" smtClean="0"/>
              <a:t>except for interstate languages</a:t>
            </a:r>
          </a:p>
          <a:p>
            <a:pPr marL="171450" indent="-171450">
              <a:buFont typeface="Arial" panose="020B0604020202020204" pitchFamily="34" charset="0"/>
              <a:buChar char="•"/>
            </a:pPr>
            <a:r>
              <a:rPr lang="en-AU" dirty="0" smtClean="0"/>
              <a:t>Professional judgement must</a:t>
            </a:r>
          </a:p>
          <a:p>
            <a:pPr marL="628650" lvl="1" indent="-171450">
              <a:buFont typeface="Arial" panose="020B0604020202020204" pitchFamily="34" charset="0"/>
              <a:buChar char="•"/>
            </a:pPr>
            <a:r>
              <a:rPr lang="en-AU" dirty="0" smtClean="0"/>
              <a:t>Reflect school assessment policy  </a:t>
            </a:r>
          </a:p>
          <a:p>
            <a:pPr marL="628650" lvl="1" indent="-171450">
              <a:buFont typeface="Arial" panose="020B0604020202020204" pitchFamily="34" charset="0"/>
              <a:buChar char="•"/>
            </a:pPr>
            <a:r>
              <a:rPr lang="en-AU" dirty="0" smtClean="0"/>
              <a:t>Meet the chosen grade description</a:t>
            </a:r>
          </a:p>
          <a:p>
            <a:pPr marL="628650" lvl="1" indent="-171450">
              <a:buFont typeface="Arial" panose="020B0604020202020204" pitchFamily="34" charset="0"/>
              <a:buChar char="•"/>
            </a:pPr>
            <a:r>
              <a:rPr lang="en-AU" dirty="0" smtClean="0"/>
              <a:t>Not</a:t>
            </a:r>
            <a:r>
              <a:rPr lang="en-AU" baseline="0" dirty="0" smtClean="0"/>
              <a:t> disadvantage/discriminate against the other students in cohort (fairness for work done)</a:t>
            </a:r>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64</a:t>
            </a:fld>
            <a:endParaRPr lang="en-AU" dirty="0"/>
          </a:p>
        </p:txBody>
      </p:sp>
    </p:spTree>
    <p:extLst>
      <p:ext uri="{BB962C8B-B14F-4D97-AF65-F5344CB8AC3E}">
        <p14:creationId xmlns:p14="http://schemas.microsoft.com/office/powerpoint/2010/main" val="19033648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Principal  declaration on a case by case. There is no blanket sign off for a class.</a:t>
            </a:r>
          </a:p>
          <a:p>
            <a:pPr marL="0" indent="0">
              <a:buFont typeface="Arial" panose="020B0604020202020204" pitchFamily="34" charset="0"/>
              <a:buNone/>
            </a:pPr>
            <a:endParaRPr lang="en-AU" dirty="0" smtClean="0"/>
          </a:p>
          <a:p>
            <a:pPr marL="0" indent="0">
              <a:buFont typeface="Arial" panose="020B0604020202020204" pitchFamily="34" charset="0"/>
              <a:buNone/>
            </a:pPr>
            <a:r>
              <a:rPr lang="en-AU" dirty="0" smtClean="0"/>
              <a:t>An audit process is being prepared to monitor the Application for Exemption process.</a:t>
            </a:r>
          </a:p>
          <a:p>
            <a:pPr marL="0" indent="0">
              <a:buFont typeface="Arial" panose="020B0604020202020204" pitchFamily="34" charset="0"/>
              <a:buNone/>
            </a:pPr>
            <a:endParaRPr lang="en-AU" dirty="0" smtClean="0"/>
          </a:p>
          <a:p>
            <a:pPr marL="0" indent="0">
              <a:buFont typeface="Arial" panose="020B0604020202020204" pitchFamily="34" charset="0"/>
              <a:buNone/>
            </a:pPr>
            <a:r>
              <a:rPr lang="en-AU" dirty="0" smtClean="0"/>
              <a:t>In section 1.8 of the </a:t>
            </a:r>
            <a:r>
              <a:rPr lang="en-AU" i="1" dirty="0" smtClean="0"/>
              <a:t>WACE Manual 2018 </a:t>
            </a:r>
            <a:r>
              <a:rPr lang="en-AU" dirty="0" smtClean="0"/>
              <a:t>includes all the rules. </a:t>
            </a:r>
          </a:p>
          <a:p>
            <a:pPr marL="0" indent="0">
              <a:buFont typeface="Arial" panose="020B0604020202020204" pitchFamily="34" charset="0"/>
              <a:buNone/>
            </a:pPr>
            <a:r>
              <a:rPr lang="en-AU" dirty="0" smtClean="0"/>
              <a:t>Also is referenced in </a:t>
            </a:r>
            <a:r>
              <a:rPr lang="en-AU" dirty="0" err="1" smtClean="0"/>
              <a:t>eCircular</a:t>
            </a:r>
            <a:r>
              <a:rPr lang="en-AU" dirty="0" smtClean="0"/>
              <a:t> for November 2017.</a:t>
            </a:r>
          </a:p>
          <a:p>
            <a:pPr marL="0" indent="0">
              <a:buFont typeface="Arial" panose="020B0604020202020204" pitchFamily="34" charset="0"/>
              <a:buNone/>
            </a:pPr>
            <a:r>
              <a:rPr lang="en-AU" dirty="0" smtClean="0"/>
              <a:t>Category 3 students cannot apply for the exemption at end of year 10 going into year 11.</a:t>
            </a:r>
          </a:p>
          <a:p>
            <a:pPr marL="0" indent="0">
              <a:buFont typeface="Arial" panose="020B0604020202020204" pitchFamily="34" charset="0"/>
              <a:buNone/>
            </a:pPr>
            <a:r>
              <a:rPr lang="en-AU" dirty="0" smtClean="0"/>
              <a:t>E-circular -  ‘Schools will be able to apply for individual students to be enrolled in Foundation courses where the student is yet to sit either (NAPLAN) or the (OLNA), or where it would be educationally beneficial for the student to </a:t>
            </a:r>
            <a:r>
              <a:rPr lang="en-AU" b="1" dirty="0" smtClean="0"/>
              <a:t>remain enrolled </a:t>
            </a:r>
            <a:r>
              <a:rPr lang="en-AU" dirty="0" smtClean="0"/>
              <a:t>in a Foundation course for 2018.  </a:t>
            </a:r>
          </a:p>
        </p:txBody>
      </p:sp>
      <p:sp>
        <p:nvSpPr>
          <p:cNvPr id="4" name="Slide Number Placeholder 3"/>
          <p:cNvSpPr>
            <a:spLocks noGrp="1"/>
          </p:cNvSpPr>
          <p:nvPr>
            <p:ph type="sldNum" sz="quarter" idx="10"/>
          </p:nvPr>
        </p:nvSpPr>
        <p:spPr/>
        <p:txBody>
          <a:bodyPr/>
          <a:lstStyle/>
          <a:p>
            <a:fld id="{C332AD8A-8C5E-45EA-A1FD-827C05C8FFB4}" type="slidenum">
              <a:rPr lang="en-AU" smtClean="0"/>
              <a:t>65</a:t>
            </a:fld>
            <a:endParaRPr lang="en-AU" dirty="0"/>
          </a:p>
        </p:txBody>
      </p:sp>
    </p:spTree>
    <p:extLst>
      <p:ext uri="{BB962C8B-B14F-4D97-AF65-F5344CB8AC3E}">
        <p14:creationId xmlns:p14="http://schemas.microsoft.com/office/powerpoint/2010/main" val="33642044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process is not about predetermined cut offs where above 75 is an A and above 50 is a C. Grades are allocated using grade descriptions. </a:t>
            </a:r>
          </a:p>
          <a:p>
            <a:endParaRPr lang="en-AU"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New for 2018 WACE manual </a:t>
            </a:r>
            <a:r>
              <a:rPr lang="en-AU" baseline="0" dirty="0" smtClean="0"/>
              <a:t> – requirement to record raw marks for each assessment task (not percentages) in the student assessment records (marks book)– may require changes to reporting systems. Section </a:t>
            </a:r>
            <a:r>
              <a:rPr lang="en-AU" sz="1200" dirty="0" smtClean="0"/>
              <a:t>2.8.2 </a:t>
            </a:r>
            <a:r>
              <a:rPr lang="en-AU" sz="1200" i="1" dirty="0" smtClean="0"/>
              <a:t>WACE Manual 2018</a:t>
            </a:r>
            <a:r>
              <a:rPr lang="en-AU" sz="1200" dirty="0" smtClean="0"/>
              <a:t> (</a:t>
            </a:r>
            <a:r>
              <a:rPr lang="en-AU" sz="1200" baseline="0" dirty="0" smtClean="0"/>
              <a:t>3.4.4) </a:t>
            </a:r>
            <a:r>
              <a:rPr lang="en-AU" sz="1200" dirty="0" smtClean="0"/>
              <a:t>p. 42.</a:t>
            </a:r>
            <a:endParaRPr lang="en-AU" baseline="0" dirty="0" smtClean="0"/>
          </a:p>
          <a:p>
            <a:endParaRPr lang="en-AU" dirty="0" smtClean="0"/>
          </a:p>
          <a:p>
            <a:r>
              <a:rPr lang="en-AU" dirty="0" smtClean="0"/>
              <a:t>Proposed grades</a:t>
            </a:r>
            <a:r>
              <a:rPr lang="en-AU" baseline="0" dirty="0" smtClean="0"/>
              <a:t> submitted to the Authority are the estimated grade for the student at the date of submission (30 August in 2017) </a:t>
            </a:r>
            <a:r>
              <a:rPr lang="en-AU" b="1" baseline="0" dirty="0" smtClean="0"/>
              <a:t>NOT </a:t>
            </a:r>
            <a:r>
              <a:rPr lang="en-AU" b="0" baseline="0" dirty="0" smtClean="0"/>
              <a:t>Semester 1 grades.</a:t>
            </a:r>
            <a:endParaRPr lang="en-AU" b="0" dirty="0"/>
          </a:p>
        </p:txBody>
      </p:sp>
      <p:sp>
        <p:nvSpPr>
          <p:cNvPr id="4" name="Slide Number Placeholder 3"/>
          <p:cNvSpPr>
            <a:spLocks noGrp="1"/>
          </p:cNvSpPr>
          <p:nvPr>
            <p:ph type="sldNum" sz="quarter" idx="10"/>
          </p:nvPr>
        </p:nvSpPr>
        <p:spPr/>
        <p:txBody>
          <a:bodyPr/>
          <a:lstStyle/>
          <a:p>
            <a:fld id="{C332AD8A-8C5E-45EA-A1FD-827C05C8FFB4}" type="slidenum">
              <a:rPr lang="en-AU" smtClean="0"/>
              <a:t>66</a:t>
            </a:fld>
            <a:endParaRPr lang="en-AU" dirty="0"/>
          </a:p>
        </p:txBody>
      </p:sp>
    </p:spTree>
    <p:extLst>
      <p:ext uri="{BB962C8B-B14F-4D97-AF65-F5344CB8AC3E}">
        <p14:creationId xmlns:p14="http://schemas.microsoft.com/office/powerpoint/2010/main" val="25788717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67</a:t>
            </a:fld>
            <a:endParaRPr lang="en-AU" dirty="0"/>
          </a:p>
        </p:txBody>
      </p:sp>
    </p:spTree>
    <p:extLst>
      <p:ext uri="{BB962C8B-B14F-4D97-AF65-F5344CB8AC3E}">
        <p14:creationId xmlns:p14="http://schemas.microsoft.com/office/powerpoint/2010/main" val="21777048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68</a:t>
            </a:fld>
            <a:endParaRPr lang="en-AU" dirty="0"/>
          </a:p>
        </p:txBody>
      </p:sp>
    </p:spTree>
    <p:extLst>
      <p:ext uri="{BB962C8B-B14F-4D97-AF65-F5344CB8AC3E}">
        <p14:creationId xmlns:p14="http://schemas.microsoft.com/office/powerpoint/2010/main" val="2369351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Western</a:t>
            </a:r>
            <a:r>
              <a:rPr lang="en-US" baseline="0" dirty="0" smtClean="0"/>
              <a:t> Australian Curriculum is mandated as are the principles of teaching, learning and assessment.</a:t>
            </a:r>
          </a:p>
          <a:p>
            <a:endParaRPr lang="en-US" baseline="0" dirty="0" smtClean="0"/>
          </a:p>
          <a:p>
            <a:r>
              <a:rPr lang="en-US" baseline="0" dirty="0" smtClean="0"/>
              <a:t>Schools must use the Western Australian curriculum as it has been </a:t>
            </a:r>
            <a:r>
              <a:rPr lang="en-US" b="1" baseline="0" dirty="0" smtClean="0"/>
              <a:t>adopted</a:t>
            </a:r>
            <a:r>
              <a:rPr lang="en-US" baseline="0" dirty="0" smtClean="0"/>
              <a:t> and </a:t>
            </a:r>
            <a:r>
              <a:rPr lang="en-US" b="1" baseline="0" dirty="0" smtClean="0"/>
              <a:t>adapted</a:t>
            </a:r>
            <a:r>
              <a:rPr lang="en-US" b="0" baseline="0" dirty="0" smtClean="0"/>
              <a:t> from the Australian Curriculum – it is not an exact match.</a:t>
            </a:r>
            <a:endParaRPr lang="en-US" baseline="0"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7</a:t>
            </a:fld>
            <a:endParaRPr lang="en-AU" dirty="0"/>
          </a:p>
        </p:txBody>
      </p:sp>
    </p:spTree>
    <p:extLst>
      <p:ext uri="{BB962C8B-B14F-4D97-AF65-F5344CB8AC3E}">
        <p14:creationId xmlns:p14="http://schemas.microsoft.com/office/powerpoint/2010/main" val="408116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symbols</a:t>
            </a:r>
            <a:r>
              <a:rPr lang="en-AU" baseline="0" dirty="0" smtClean="0"/>
              <a:t> identify whether the content is mandated (the exclamation mark) or teacher support materials (the asterisks).</a:t>
            </a:r>
          </a:p>
          <a:p>
            <a:endParaRPr lang="en-AU" baseline="0" dirty="0" smtClean="0"/>
          </a:p>
          <a:p>
            <a:r>
              <a:rPr lang="en-AU" baseline="0" dirty="0" smtClean="0"/>
              <a:t>The Guiding Principles are informed by the Melbourne Declaration on Educational Goals for Young Australians and the Australian Curriculum. The Guiding Principles for Western Australian Schools promote equity and excellence in Western Australian schools. </a:t>
            </a:r>
          </a:p>
          <a:p>
            <a:endParaRPr lang="en-AU" baseline="0" dirty="0" smtClean="0"/>
          </a:p>
          <a:p>
            <a:r>
              <a:rPr lang="en-AU" baseline="0" dirty="0" smtClean="0"/>
              <a:t>The principles of teaching, learning and assessment should be considered when developing teaching and learning programs and assessment plans.</a:t>
            </a:r>
            <a:endParaRPr lang="en-AU" dirty="0" smtClean="0"/>
          </a:p>
          <a:p>
            <a:endParaRPr lang="en-AU" dirty="0"/>
          </a:p>
        </p:txBody>
      </p:sp>
      <p:sp>
        <p:nvSpPr>
          <p:cNvPr id="4" name="Slide Number Placeholder 3"/>
          <p:cNvSpPr>
            <a:spLocks noGrp="1"/>
          </p:cNvSpPr>
          <p:nvPr>
            <p:ph type="sldNum" sz="quarter" idx="10"/>
          </p:nvPr>
        </p:nvSpPr>
        <p:spPr/>
        <p:txBody>
          <a:bodyPr/>
          <a:lstStyle/>
          <a:p>
            <a:fld id="{C332AD8A-8C5E-45EA-A1FD-827C05C8FFB4}" type="slidenum">
              <a:rPr lang="en-AU" smtClean="0"/>
              <a:t>8</a:t>
            </a:fld>
            <a:endParaRPr lang="en-AU" dirty="0"/>
          </a:p>
        </p:txBody>
      </p:sp>
    </p:spTree>
    <p:extLst>
      <p:ext uri="{BB962C8B-B14F-4D97-AF65-F5344CB8AC3E}">
        <p14:creationId xmlns:p14="http://schemas.microsoft.com/office/powerpoint/2010/main" val="388918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location of the </a:t>
            </a:r>
            <a:r>
              <a:rPr lang="en-AU" b="0" i="1" dirty="0" smtClean="0"/>
              <a:t>Notional Time Allocation Guidelines: Pre-primary</a:t>
            </a:r>
            <a:r>
              <a:rPr lang="en-AU" b="0" i="1" baseline="0" dirty="0" smtClean="0"/>
              <a:t> to Year 10 </a:t>
            </a:r>
            <a:r>
              <a:rPr lang="en-AU" b="0" baseline="0" dirty="0" smtClean="0"/>
              <a:t>(the </a:t>
            </a:r>
            <a:r>
              <a:rPr lang="en-AU" b="0" i="1" baseline="0" dirty="0" smtClean="0"/>
              <a:t>Guidelines</a:t>
            </a:r>
            <a:r>
              <a:rPr lang="en-AU" b="0" baseline="0" dirty="0" smtClean="0"/>
              <a:t>).</a:t>
            </a:r>
            <a:endParaRPr lang="en-US" dirty="0"/>
          </a:p>
        </p:txBody>
      </p:sp>
      <p:sp>
        <p:nvSpPr>
          <p:cNvPr id="4" name="Slide Number Placeholder 3"/>
          <p:cNvSpPr>
            <a:spLocks noGrp="1"/>
          </p:cNvSpPr>
          <p:nvPr>
            <p:ph type="sldNum" sz="quarter" idx="10"/>
          </p:nvPr>
        </p:nvSpPr>
        <p:spPr/>
        <p:txBody>
          <a:bodyPr/>
          <a:lstStyle/>
          <a:p>
            <a:fld id="{C332AD8A-8C5E-45EA-A1FD-827C05C8FFB4}" type="slidenum">
              <a:rPr lang="en-AU" smtClean="0"/>
              <a:t>9</a:t>
            </a:fld>
            <a:endParaRPr lang="en-AU" dirty="0"/>
          </a:p>
        </p:txBody>
      </p:sp>
    </p:spTree>
    <p:extLst>
      <p:ext uri="{BB962C8B-B14F-4D97-AF65-F5344CB8AC3E}">
        <p14:creationId xmlns:p14="http://schemas.microsoft.com/office/powerpoint/2010/main" val="199530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t>‹#›</a:t>
            </a:fld>
            <a:endParaRPr lang="en-AU" dirty="0"/>
          </a:p>
        </p:txBody>
      </p:sp>
    </p:spTree>
    <p:extLst>
      <p:ext uri="{BB962C8B-B14F-4D97-AF65-F5344CB8AC3E}">
        <p14:creationId xmlns:p14="http://schemas.microsoft.com/office/powerpoint/2010/main" val="37772851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99541"/>
            <a:ext cx="5486400" cy="28461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1792288" y="4025503"/>
            <a:ext cx="5486400" cy="603647"/>
          </a:xfrm>
        </p:spPr>
        <p:txBody>
          <a:bodyPr/>
          <a:lstStyle>
            <a:lvl1pPr marL="0" indent="0">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5AEDA3A-9FDA-4EC4-92AF-F81103365E6F}" type="slidenum">
              <a:rPr lang="en-AU" smtClean="0"/>
              <a:t>‹#›</a:t>
            </a:fld>
            <a:endParaRPr lang="en-AU" dirty="0"/>
          </a:p>
        </p:txBody>
      </p:sp>
    </p:spTree>
    <p:extLst>
      <p:ext uri="{BB962C8B-B14F-4D97-AF65-F5344CB8AC3E}">
        <p14:creationId xmlns:p14="http://schemas.microsoft.com/office/powerpoint/2010/main" val="129998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Vertical Text Placeholder 2"/>
          <p:cNvSpPr>
            <a:spLocks noGrp="1"/>
          </p:cNvSpPr>
          <p:nvPr>
            <p:ph type="body" orient="vert" idx="1"/>
          </p:nvPr>
        </p:nvSpPr>
        <p:spPr/>
        <p:txBody>
          <a:bodyPr vert="eaVert"/>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t>‹#›</a:t>
            </a:fld>
            <a:endParaRPr lang="en-AU" dirty="0"/>
          </a:p>
        </p:txBody>
      </p:sp>
    </p:spTree>
    <p:extLst>
      <p:ext uri="{BB962C8B-B14F-4D97-AF65-F5344CB8AC3E}">
        <p14:creationId xmlns:p14="http://schemas.microsoft.com/office/powerpoint/2010/main" val="114139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99541"/>
            <a:ext cx="2263080" cy="3895081"/>
          </a:xfrm>
        </p:spPr>
        <p:txBody>
          <a:bodyPr vert="eaVert"/>
          <a:lstStyle/>
          <a:p>
            <a:r>
              <a:rPr lang="en-US" dirty="0" smtClean="0"/>
              <a:t>Click to edit Master title style</a:t>
            </a:r>
            <a:endParaRPr lang="en-AU" dirty="0"/>
          </a:p>
        </p:txBody>
      </p:sp>
      <p:sp>
        <p:nvSpPr>
          <p:cNvPr id="3" name="Vertical Text Placeholder 2"/>
          <p:cNvSpPr>
            <a:spLocks noGrp="1"/>
          </p:cNvSpPr>
          <p:nvPr>
            <p:ph type="body" orient="vert" idx="1"/>
          </p:nvPr>
        </p:nvSpPr>
        <p:spPr>
          <a:xfrm>
            <a:off x="251520" y="699541"/>
            <a:ext cx="6225480" cy="3895081"/>
          </a:xfrm>
        </p:spPr>
        <p:txBody>
          <a:bodyPr vert="eaVert"/>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t>‹#›</a:t>
            </a:fld>
            <a:endParaRPr lang="en-AU" dirty="0"/>
          </a:p>
        </p:txBody>
      </p:sp>
    </p:spTree>
    <p:extLst>
      <p:ext uri="{BB962C8B-B14F-4D97-AF65-F5344CB8AC3E}">
        <p14:creationId xmlns:p14="http://schemas.microsoft.com/office/powerpoint/2010/main" val="28324613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1131590"/>
            <a:ext cx="8640960" cy="2160240"/>
          </a:xfrm>
        </p:spPr>
        <p:txBody>
          <a:bodyPr/>
          <a:lstStyle/>
          <a:p>
            <a:r>
              <a:rPr lang="en-US" smtClean="0"/>
              <a:t>Click to edit Master title style</a:t>
            </a:r>
            <a:endParaRPr lang="en-AU" dirty="0"/>
          </a:p>
        </p:txBody>
      </p:sp>
      <p:sp>
        <p:nvSpPr>
          <p:cNvPr id="3" name="Date Placeholder 2"/>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F5AEDA3A-9FDA-4EC4-92AF-F81103365E6F}" type="slidenum">
              <a:rPr lang="en-AU" smtClean="0"/>
              <a:t>‹#›</a:t>
            </a:fld>
            <a:endParaRPr lang="en-AU" dirty="0"/>
          </a:p>
        </p:txBody>
      </p:sp>
      <p:sp>
        <p:nvSpPr>
          <p:cNvPr id="6" name="Text Placeholder 2"/>
          <p:cNvSpPr>
            <a:spLocks noGrp="1"/>
          </p:cNvSpPr>
          <p:nvPr>
            <p:ph type="body" idx="1"/>
          </p:nvPr>
        </p:nvSpPr>
        <p:spPr>
          <a:xfrm>
            <a:off x="251520" y="3291830"/>
            <a:ext cx="8640960" cy="1152128"/>
          </a:xfrm>
        </p:spPr>
        <p:txBody>
          <a:bodyPr anchor="t">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022764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t>‹#›</a:t>
            </a:fld>
            <a:endParaRPr lang="en-AU" dirty="0"/>
          </a:p>
        </p:txBody>
      </p:sp>
    </p:spTree>
    <p:extLst>
      <p:ext uri="{BB962C8B-B14F-4D97-AF65-F5344CB8AC3E}">
        <p14:creationId xmlns:p14="http://schemas.microsoft.com/office/powerpoint/2010/main" val="53088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t>‹#›</a:t>
            </a:fld>
            <a:endParaRPr lang="en-AU" dirty="0"/>
          </a:p>
        </p:txBody>
      </p:sp>
      <p:sp>
        <p:nvSpPr>
          <p:cNvPr id="7" name="Title Placeholder 1"/>
          <p:cNvSpPr>
            <a:spLocks noGrp="1"/>
          </p:cNvSpPr>
          <p:nvPr>
            <p:ph type="title"/>
          </p:nvPr>
        </p:nvSpPr>
        <p:spPr>
          <a:xfrm>
            <a:off x="251520" y="699542"/>
            <a:ext cx="8640960" cy="648072"/>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8" name="Text Placeholder 2"/>
          <p:cNvSpPr>
            <a:spLocks noGrp="1"/>
          </p:cNvSpPr>
          <p:nvPr>
            <p:ph idx="1"/>
          </p:nvPr>
        </p:nvSpPr>
        <p:spPr>
          <a:xfrm>
            <a:off x="251520" y="1347614"/>
            <a:ext cx="8640960" cy="3247008"/>
          </a:xfrm>
          <a:prstGeom prst="rect">
            <a:avLst/>
          </a:prstGeom>
        </p:spPr>
        <p:txBody>
          <a:bodyPr vert="horz" lIns="91440" tIns="45720" rIns="91440" bIns="45720" rtlCol="0">
            <a:normAutofit/>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46571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7409" y="1156642"/>
            <a:ext cx="7772400" cy="1021556"/>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spcBef>
                <a:spcPts val="0"/>
              </a:spcBef>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t>‹#›</a:t>
            </a:fld>
            <a:endParaRPr lang="en-AU" dirty="0"/>
          </a:p>
        </p:txBody>
      </p:sp>
    </p:spTree>
    <p:extLst>
      <p:ext uri="{BB962C8B-B14F-4D97-AF65-F5344CB8AC3E}">
        <p14:creationId xmlns:p14="http://schemas.microsoft.com/office/powerpoint/2010/main" val="25896881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699542"/>
            <a:ext cx="8640960" cy="576064"/>
          </a:xfrm>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251520" y="1275607"/>
            <a:ext cx="4244280" cy="3319016"/>
          </a:xfrm>
        </p:spPr>
        <p:txBody>
          <a:bodyPr/>
          <a:lstStyle>
            <a:lvl1pPr>
              <a:spcBef>
                <a:spcPts val="0"/>
              </a:spcBef>
              <a:defRPr sz="2400"/>
            </a:lvl1pPr>
            <a:lvl2pPr>
              <a:spcBef>
                <a:spcPts val="0"/>
              </a:spcBef>
              <a:defRPr sz="20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275606"/>
            <a:ext cx="4244280" cy="3319017"/>
          </a:xfrm>
        </p:spPr>
        <p:txBody>
          <a:bodyPr/>
          <a:lstStyle>
            <a:lvl1pPr>
              <a:spcBef>
                <a:spcPts val="0"/>
              </a:spcBef>
              <a:defRPr sz="2400"/>
            </a:lvl1pPr>
            <a:lvl2pPr>
              <a:spcBef>
                <a:spcPts val="0"/>
              </a:spcBef>
              <a:defRPr sz="2000"/>
            </a:lvl2pPr>
            <a:lvl3pPr>
              <a:spcBef>
                <a:spcPts val="0"/>
              </a:spcBef>
              <a:defRPr sz="18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Date Placeholder 4"/>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5AEDA3A-9FDA-4EC4-92AF-F81103365E6F}" type="slidenum">
              <a:rPr lang="en-AU" smtClean="0"/>
              <a:t>‹#›</a:t>
            </a:fld>
            <a:endParaRPr lang="en-AU" dirty="0"/>
          </a:p>
        </p:txBody>
      </p:sp>
    </p:spTree>
    <p:extLst>
      <p:ext uri="{BB962C8B-B14F-4D97-AF65-F5344CB8AC3E}">
        <p14:creationId xmlns:p14="http://schemas.microsoft.com/office/powerpoint/2010/main" val="32854774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Date Placeholder 2"/>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F5AEDA3A-9FDA-4EC4-92AF-F81103365E6F}" type="slidenum">
              <a:rPr lang="en-AU" smtClean="0"/>
              <a:t>‹#›</a:t>
            </a:fld>
            <a:endParaRPr lang="en-AU" dirty="0"/>
          </a:p>
        </p:txBody>
      </p:sp>
    </p:spTree>
    <p:extLst>
      <p:ext uri="{BB962C8B-B14F-4D97-AF65-F5344CB8AC3E}">
        <p14:creationId xmlns:p14="http://schemas.microsoft.com/office/powerpoint/2010/main" val="24797856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1631156"/>
            <a:ext cx="4245868" cy="2963466"/>
          </a:xfrm>
        </p:spPr>
        <p:txBody>
          <a:bodyPr/>
          <a:lstStyle>
            <a:lvl1pPr>
              <a:spcBef>
                <a:spcPts val="0"/>
              </a:spcBef>
              <a:defRPr sz="2400"/>
            </a:lvl1pPr>
            <a:lvl2pPr>
              <a:spcBef>
                <a:spcPts val="0"/>
              </a:spcBef>
              <a:defRPr sz="2000"/>
            </a:lvl2pPr>
            <a:lvl3pPr>
              <a:spcBef>
                <a:spcPts val="0"/>
              </a:spcBef>
              <a:defRPr sz="1800"/>
            </a:lvl3pPr>
            <a:lvl4pPr>
              <a:spcBef>
                <a:spcPts val="0"/>
              </a:spcBef>
              <a:defRPr sz="1600"/>
            </a:lvl4pPr>
            <a:lvl5pPr>
              <a:spcBef>
                <a:spcPts val="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247454" cy="2963466"/>
          </a:xfrm>
        </p:spPr>
        <p:txBody>
          <a:bodyPr/>
          <a:lstStyle>
            <a:lvl1pPr>
              <a:spcBef>
                <a:spcPts val="0"/>
              </a:spcBef>
              <a:defRPr sz="2400"/>
            </a:lvl1pPr>
            <a:lvl2pPr>
              <a:spcBef>
                <a:spcPts val="0"/>
              </a:spcBef>
              <a:defRPr sz="2000"/>
            </a:lvl2pPr>
            <a:lvl3pPr>
              <a:spcBef>
                <a:spcPts val="0"/>
              </a:spcBef>
              <a:defRPr sz="1800"/>
            </a:lvl3pPr>
            <a:lvl4pPr>
              <a:spcBef>
                <a:spcPts val="0"/>
              </a:spcBef>
              <a:defRPr sz="1600"/>
            </a:lvl4pPr>
            <a:lvl5pPr>
              <a:spcBef>
                <a:spcPts val="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F5AEDA3A-9FDA-4EC4-92AF-F81103365E6F}" type="slidenum">
              <a:rPr lang="en-AU" smtClean="0"/>
              <a:t>‹#›</a:t>
            </a:fld>
            <a:endParaRPr lang="en-AU" dirty="0"/>
          </a:p>
        </p:txBody>
      </p:sp>
    </p:spTree>
    <p:extLst>
      <p:ext uri="{BB962C8B-B14F-4D97-AF65-F5344CB8AC3E}">
        <p14:creationId xmlns:p14="http://schemas.microsoft.com/office/powerpoint/2010/main" val="32222621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Date Placeholder 2"/>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F5AEDA3A-9FDA-4EC4-92AF-F81103365E6F}" type="slidenum">
              <a:rPr lang="en-AU" smtClean="0"/>
              <a:t>‹#›</a:t>
            </a:fld>
            <a:endParaRPr lang="en-AU" dirty="0"/>
          </a:p>
        </p:txBody>
      </p:sp>
    </p:spTree>
    <p:extLst>
      <p:ext uri="{BB962C8B-B14F-4D97-AF65-F5344CB8AC3E}">
        <p14:creationId xmlns:p14="http://schemas.microsoft.com/office/powerpoint/2010/main" val="2384279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F5AEDA3A-9FDA-4EC4-92AF-F81103365E6F}" type="slidenum">
              <a:rPr lang="en-AU" smtClean="0"/>
              <a:t>‹#›</a:t>
            </a:fld>
            <a:endParaRPr lang="en-AU" dirty="0"/>
          </a:p>
        </p:txBody>
      </p:sp>
      <p:sp>
        <p:nvSpPr>
          <p:cNvPr id="5" name="Content Placeholder 3"/>
          <p:cNvSpPr>
            <a:spLocks noGrp="1"/>
          </p:cNvSpPr>
          <p:nvPr>
            <p:ph sz="half" idx="2"/>
          </p:nvPr>
        </p:nvSpPr>
        <p:spPr>
          <a:xfrm>
            <a:off x="251520" y="1131590"/>
            <a:ext cx="4042792" cy="1156618"/>
          </a:xfrm>
        </p:spPr>
        <p:txBody>
          <a:bodyPr/>
          <a:lstStyle>
            <a:lvl1pPr>
              <a:spcBef>
                <a:spcPts val="0"/>
              </a:spcBef>
              <a:defRPr sz="2400"/>
            </a:lvl1pPr>
            <a:lvl2pPr>
              <a:spcBef>
                <a:spcPts val="0"/>
              </a:spcBef>
              <a:defRPr sz="2000"/>
            </a:lvl2pPr>
            <a:lvl3pPr>
              <a:spcBef>
                <a:spcPts val="0"/>
              </a:spcBef>
              <a:defRPr sz="1800"/>
            </a:lvl3pPr>
            <a:lvl4pPr>
              <a:spcBef>
                <a:spcPts val="0"/>
              </a:spcBef>
              <a:defRPr sz="1600"/>
            </a:lvl4pPr>
            <a:lvl5pPr>
              <a:spcBef>
                <a:spcPts val="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Content Placeholder 3"/>
          <p:cNvSpPr>
            <a:spLocks noGrp="1"/>
          </p:cNvSpPr>
          <p:nvPr>
            <p:ph sz="half" idx="13"/>
          </p:nvPr>
        </p:nvSpPr>
        <p:spPr>
          <a:xfrm>
            <a:off x="4849688" y="1131590"/>
            <a:ext cx="4042792" cy="1156618"/>
          </a:xfrm>
        </p:spPr>
        <p:txBody>
          <a:bodyPr/>
          <a:lstStyle>
            <a:lvl1pPr>
              <a:spcBef>
                <a:spcPts val="0"/>
              </a:spcBef>
              <a:defRPr sz="2400"/>
            </a:lvl1pPr>
            <a:lvl2pPr>
              <a:spcBef>
                <a:spcPts val="0"/>
              </a:spcBef>
              <a:defRPr sz="2000"/>
            </a:lvl2pPr>
            <a:lvl3pPr>
              <a:spcBef>
                <a:spcPts val="0"/>
              </a:spcBef>
              <a:defRPr sz="1800"/>
            </a:lvl3pPr>
            <a:lvl4pPr>
              <a:spcBef>
                <a:spcPts val="0"/>
              </a:spcBef>
              <a:defRPr sz="1600"/>
            </a:lvl4pPr>
            <a:lvl5pPr>
              <a:spcBef>
                <a:spcPts val="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Content Placeholder 3"/>
          <p:cNvSpPr>
            <a:spLocks noGrp="1"/>
          </p:cNvSpPr>
          <p:nvPr>
            <p:ph sz="half" idx="14"/>
          </p:nvPr>
        </p:nvSpPr>
        <p:spPr>
          <a:xfrm>
            <a:off x="251520" y="2495252"/>
            <a:ext cx="4042792" cy="1156618"/>
          </a:xfrm>
        </p:spPr>
        <p:txBody>
          <a:bodyPr/>
          <a:lstStyle>
            <a:lvl1pPr>
              <a:spcBef>
                <a:spcPts val="0"/>
              </a:spcBef>
              <a:defRPr sz="2400"/>
            </a:lvl1pPr>
            <a:lvl2pPr>
              <a:spcBef>
                <a:spcPts val="0"/>
              </a:spcBef>
              <a:defRPr sz="2000"/>
            </a:lvl2pPr>
            <a:lvl3pPr>
              <a:spcBef>
                <a:spcPts val="0"/>
              </a:spcBef>
              <a:defRPr sz="1800"/>
            </a:lvl3pPr>
            <a:lvl4pPr>
              <a:spcBef>
                <a:spcPts val="0"/>
              </a:spcBef>
              <a:defRPr sz="1600"/>
            </a:lvl4pPr>
            <a:lvl5pPr>
              <a:spcBef>
                <a:spcPts val="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Content Placeholder 3"/>
          <p:cNvSpPr>
            <a:spLocks noGrp="1"/>
          </p:cNvSpPr>
          <p:nvPr>
            <p:ph sz="half" idx="15"/>
          </p:nvPr>
        </p:nvSpPr>
        <p:spPr>
          <a:xfrm>
            <a:off x="4849688" y="2495252"/>
            <a:ext cx="4042792" cy="1156618"/>
          </a:xfrm>
        </p:spPr>
        <p:txBody>
          <a:bodyPr/>
          <a:lstStyle>
            <a:lvl1pPr>
              <a:spcBef>
                <a:spcPts val="0"/>
              </a:spcBef>
              <a:defRPr sz="2400"/>
            </a:lvl1pPr>
            <a:lvl2pPr>
              <a:spcBef>
                <a:spcPts val="0"/>
              </a:spcBef>
              <a:defRPr sz="2000"/>
            </a:lvl2pPr>
            <a:lvl3pPr>
              <a:spcBef>
                <a:spcPts val="0"/>
              </a:spcBef>
              <a:defRPr sz="1800"/>
            </a:lvl3pPr>
            <a:lvl4pPr>
              <a:spcBef>
                <a:spcPts val="0"/>
              </a:spcBef>
              <a:defRPr sz="1600"/>
            </a:lvl4pPr>
            <a:lvl5pPr>
              <a:spcBef>
                <a:spcPts val="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7340329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1" y="702194"/>
            <a:ext cx="3213994" cy="728838"/>
          </a:xfrm>
        </p:spPr>
        <p:txBody>
          <a:bodyPr anchor="b"/>
          <a:lstStyle>
            <a:lvl1pPr algn="l">
              <a:defRPr sz="2000" b="1"/>
            </a:lvl1pPr>
          </a:lstStyle>
          <a:p>
            <a:r>
              <a:rPr lang="en-US" dirty="0" smtClean="0"/>
              <a:t>Click to edit Master title style</a:t>
            </a:r>
            <a:endParaRPr lang="en-AU" dirty="0"/>
          </a:p>
        </p:txBody>
      </p:sp>
      <p:sp>
        <p:nvSpPr>
          <p:cNvPr id="3" name="Content Placeholder 2"/>
          <p:cNvSpPr>
            <a:spLocks noGrp="1"/>
          </p:cNvSpPr>
          <p:nvPr>
            <p:ph idx="1"/>
          </p:nvPr>
        </p:nvSpPr>
        <p:spPr>
          <a:xfrm>
            <a:off x="3575050" y="702195"/>
            <a:ext cx="5317430" cy="3813771"/>
          </a:xfrm>
        </p:spPr>
        <p:txBody>
          <a:bodyPr/>
          <a:lstStyle>
            <a:lvl1pPr>
              <a:spcBef>
                <a:spcPts val="0"/>
              </a:spcBef>
              <a:defRPr sz="2400"/>
            </a:lvl1pPr>
            <a:lvl2pPr>
              <a:spcBef>
                <a:spcPts val="0"/>
              </a:spcBef>
              <a:defRPr sz="2000"/>
            </a:lvl2pPr>
            <a:lvl3pPr>
              <a:spcBef>
                <a:spcPts val="0"/>
              </a:spcBef>
              <a:defRPr sz="1800"/>
            </a:lvl3pPr>
            <a:lvl4pPr>
              <a:spcBef>
                <a:spcPts val="0"/>
              </a:spcBef>
              <a:defRPr sz="1800"/>
            </a:lvl4pPr>
            <a:lvl5pPr>
              <a:spcBef>
                <a:spcPts val="0"/>
              </a:spcBef>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251521" y="1573733"/>
            <a:ext cx="3213994" cy="2942233"/>
          </a:xfrm>
        </p:spPr>
        <p:txBody>
          <a:bodyPr/>
          <a:lstStyle>
            <a:lvl1pPr marL="0" indent="0">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26EF1E9-5A94-4568-997B-325F6FD0807A}" type="datetimeFigureOut">
              <a:rPr lang="en-AU" smtClean="0"/>
              <a:t>14/12/2017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5AEDA3A-9FDA-4EC4-92AF-F81103365E6F}" type="slidenum">
              <a:rPr lang="en-AU" smtClean="0"/>
              <a:t>‹#›</a:t>
            </a:fld>
            <a:endParaRPr lang="en-AU" dirty="0"/>
          </a:p>
        </p:txBody>
      </p:sp>
    </p:spTree>
    <p:extLst>
      <p:ext uri="{BB962C8B-B14F-4D97-AF65-F5344CB8AC3E}">
        <p14:creationId xmlns:p14="http://schemas.microsoft.com/office/powerpoint/2010/main" val="70625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699542"/>
            <a:ext cx="8640960" cy="648072"/>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51520" y="1347614"/>
            <a:ext cx="8640960" cy="32470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251520" y="4659982"/>
            <a:ext cx="233928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6EF1E9-5A94-4568-997B-325F6FD0807A}" type="datetimeFigureOut">
              <a:rPr lang="en-AU" smtClean="0"/>
              <a:t>14/12/2017</a:t>
            </a:fld>
            <a:endParaRPr lang="en-AU" dirty="0"/>
          </a:p>
        </p:txBody>
      </p:sp>
      <p:sp>
        <p:nvSpPr>
          <p:cNvPr id="5" name="Footer Placeholder 4"/>
          <p:cNvSpPr>
            <a:spLocks noGrp="1"/>
          </p:cNvSpPr>
          <p:nvPr>
            <p:ph type="ftr" sz="quarter" idx="3"/>
          </p:nvPr>
        </p:nvSpPr>
        <p:spPr>
          <a:xfrm>
            <a:off x="3124200" y="4659982"/>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4659982"/>
            <a:ext cx="233928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EDA3A-9FDA-4EC4-92AF-F81103365E6F}" type="slidenum">
              <a:rPr lang="en-AU" smtClean="0"/>
              <a:t>‹#›</a:t>
            </a:fld>
            <a:endParaRPr lang="en-AU" dirty="0"/>
          </a:p>
        </p:txBody>
      </p:sp>
    </p:spTree>
    <p:extLst>
      <p:ext uri="{BB962C8B-B14F-4D97-AF65-F5344CB8AC3E}">
        <p14:creationId xmlns:p14="http://schemas.microsoft.com/office/powerpoint/2010/main" val="40220381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ts val="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k10outline.scsa.wa.edu.au/home/policy/teaching-assessing-and-reporting-policy"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k10outline.scsa.wa.edu.au/home/policy/policy-standards/curriculum-plan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71550"/>
            <a:ext cx="7772400" cy="1224135"/>
          </a:xfrm>
        </p:spPr>
        <p:txBody>
          <a:bodyPr>
            <a:normAutofit/>
          </a:bodyPr>
          <a:lstStyle/>
          <a:p>
            <a:pPr algn="ctr"/>
            <a:r>
              <a:rPr lang="en-AU" dirty="0" smtClean="0"/>
              <a:t>Deputy Principals and Administrators </a:t>
            </a:r>
            <a:r>
              <a:rPr lang="en-AU" dirty="0" smtClean="0">
                <a:solidFill>
                  <a:schemeClr val="accent6"/>
                </a:solidFill>
              </a:rPr>
              <a:t>Briefing</a:t>
            </a:r>
            <a:endParaRPr lang="en-AU" dirty="0"/>
          </a:p>
        </p:txBody>
      </p:sp>
      <p:sp>
        <p:nvSpPr>
          <p:cNvPr id="3" name="Subtitle 2"/>
          <p:cNvSpPr>
            <a:spLocks noGrp="1"/>
          </p:cNvSpPr>
          <p:nvPr>
            <p:ph type="subTitle" idx="1"/>
          </p:nvPr>
        </p:nvSpPr>
        <p:spPr>
          <a:xfrm>
            <a:off x="1235224" y="2022612"/>
            <a:ext cx="6400800" cy="2178547"/>
          </a:xfrm>
        </p:spPr>
        <p:txBody>
          <a:bodyPr>
            <a:normAutofit/>
          </a:bodyPr>
          <a:lstStyle/>
          <a:p>
            <a:r>
              <a:rPr lang="en-AU" sz="3600" dirty="0" smtClean="0">
                <a:solidFill>
                  <a:schemeClr val="accent6"/>
                </a:solidFill>
              </a:rPr>
              <a:t>Years 7 to 10 and WACE </a:t>
            </a:r>
          </a:p>
          <a:p>
            <a:endParaRPr lang="en-AU" sz="3600" dirty="0" smtClean="0">
              <a:solidFill>
                <a:schemeClr val="accent6"/>
              </a:solidFill>
            </a:endParaRPr>
          </a:p>
          <a:p>
            <a:r>
              <a:rPr lang="en-AU" sz="3600" dirty="0" smtClean="0">
                <a:solidFill>
                  <a:schemeClr val="accent6"/>
                </a:solidFill>
              </a:rPr>
              <a:t>Meeting </a:t>
            </a:r>
            <a:r>
              <a:rPr lang="en-AU" sz="3600" dirty="0">
                <a:solidFill>
                  <a:schemeClr val="accent6"/>
                </a:solidFill>
              </a:rPr>
              <a:t>2018 </a:t>
            </a:r>
            <a:r>
              <a:rPr lang="en-AU" sz="3600" dirty="0" smtClean="0">
                <a:solidFill>
                  <a:schemeClr val="accent6"/>
                </a:solidFill>
              </a:rPr>
              <a:t>requirements </a:t>
            </a:r>
          </a:p>
        </p:txBody>
      </p:sp>
      <p:sp>
        <p:nvSpPr>
          <p:cNvPr id="4" name="Footer Placeholder 3"/>
          <p:cNvSpPr>
            <a:spLocks noGrp="1"/>
          </p:cNvSpPr>
          <p:nvPr>
            <p:ph type="ftr" sz="quarter" idx="11"/>
          </p:nvPr>
        </p:nvSpPr>
        <p:spPr>
          <a:xfrm>
            <a:off x="2987824" y="4587974"/>
            <a:ext cx="2895600" cy="273844"/>
          </a:xfrm>
        </p:spPr>
        <p:txBody>
          <a:bodyPr/>
          <a:lstStyle/>
          <a:p>
            <a:r>
              <a:rPr lang="en-AU" smtClean="0"/>
              <a:t>2017/55057v4</a:t>
            </a:r>
            <a:endParaRPr lang="en-AU" dirty="0"/>
          </a:p>
        </p:txBody>
      </p:sp>
    </p:spTree>
    <p:extLst>
      <p:ext uri="{BB962C8B-B14F-4D97-AF65-F5344CB8AC3E}">
        <p14:creationId xmlns:p14="http://schemas.microsoft.com/office/powerpoint/2010/main" val="1874869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smtClean="0"/>
              <a:t>Notional times</a:t>
            </a:r>
            <a:endParaRPr lang="en-AU" dirty="0"/>
          </a:p>
        </p:txBody>
      </p:sp>
      <p:sp>
        <p:nvSpPr>
          <p:cNvPr id="5" name="Content Placeholder 4"/>
          <p:cNvSpPr>
            <a:spLocks noGrp="1"/>
          </p:cNvSpPr>
          <p:nvPr>
            <p:ph sz="half" idx="1"/>
          </p:nvPr>
        </p:nvSpPr>
        <p:spPr>
          <a:xfrm>
            <a:off x="251520" y="1347613"/>
            <a:ext cx="2799807" cy="3247009"/>
          </a:xfrm>
        </p:spPr>
        <p:txBody>
          <a:bodyPr>
            <a:normAutofit lnSpcReduction="10000"/>
          </a:bodyPr>
          <a:lstStyle/>
          <a:p>
            <a:pPr marL="0" lvl="0" indent="0">
              <a:buNone/>
            </a:pPr>
            <a:r>
              <a:rPr lang="en-AU" dirty="0">
                <a:solidFill>
                  <a:prstClr val="black"/>
                </a:solidFill>
              </a:rPr>
              <a:t>The </a:t>
            </a:r>
            <a:r>
              <a:rPr lang="en-AU" b="1" dirty="0">
                <a:solidFill>
                  <a:prstClr val="black"/>
                </a:solidFill>
              </a:rPr>
              <a:t>guidelines</a:t>
            </a:r>
            <a:r>
              <a:rPr lang="en-AU" dirty="0">
                <a:solidFill>
                  <a:prstClr val="black"/>
                </a:solidFill>
              </a:rPr>
              <a:t> have been developed to assist schools and teachers plan for and make decisions about how the curriculum is implemented in their schools.</a:t>
            </a:r>
            <a:endParaRPr lang="en-AU" sz="1800" dirty="0">
              <a:solidFill>
                <a:prstClr val="black"/>
              </a:solidFill>
            </a:endParaRPr>
          </a:p>
          <a:p>
            <a:endParaRPr lang="en-AU" dirty="0"/>
          </a:p>
        </p:txBody>
      </p:sp>
      <p:pic>
        <p:nvPicPr>
          <p:cNvPr id="7" name="Content Placeholder 6"/>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0126" t="-1" r="10142" b="758"/>
          <a:stretch/>
        </p:blipFill>
        <p:spPr>
          <a:xfrm>
            <a:off x="3051327" y="1131589"/>
            <a:ext cx="6006566" cy="2681346"/>
          </a:xfrm>
        </p:spPr>
      </p:pic>
    </p:spTree>
    <p:extLst>
      <p:ext uri="{BB962C8B-B14F-4D97-AF65-F5344CB8AC3E}">
        <p14:creationId xmlns:p14="http://schemas.microsoft.com/office/powerpoint/2010/main" val="1982951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Assessment</a:t>
            </a:r>
            <a:endParaRPr lang="en-AU" dirty="0"/>
          </a:p>
        </p:txBody>
      </p:sp>
      <p:sp>
        <p:nvSpPr>
          <p:cNvPr id="3" name="Content Placeholder 2"/>
          <p:cNvSpPr>
            <a:spLocks noGrp="1"/>
          </p:cNvSpPr>
          <p:nvPr>
            <p:ph idx="1"/>
          </p:nvPr>
        </p:nvSpPr>
        <p:spPr/>
        <p:txBody>
          <a:bodyPr>
            <a:normAutofit/>
          </a:bodyPr>
          <a:lstStyle/>
          <a:p>
            <a:pPr marL="0" indent="0">
              <a:buNone/>
            </a:pPr>
            <a:r>
              <a:rPr lang="en-US" dirty="0" smtClean="0"/>
              <a:t>5.2 Assessment</a:t>
            </a:r>
          </a:p>
          <a:p>
            <a:pPr marL="0" indent="0">
              <a:buNone/>
            </a:pPr>
            <a:r>
              <a:rPr lang="en-US" dirty="0" smtClean="0"/>
              <a:t>Schools will monitor and assess individual student achievement referring to the Principles of Teaching, Learning and Assessment detailed within the Outline.</a:t>
            </a:r>
          </a:p>
          <a:p>
            <a:pPr marL="0" indent="0">
              <a:buNone/>
            </a:pPr>
            <a:r>
              <a:rPr lang="en-US" dirty="0" smtClean="0"/>
              <a:t>Schools must provide their school community with an assessment and reporting policy that is based on the Principles of Teaching, Learning and Assessment.</a:t>
            </a:r>
          </a:p>
          <a:p>
            <a:pPr marL="0" indent="0" algn="r">
              <a:buNone/>
            </a:pPr>
            <a:r>
              <a:rPr lang="en-US" sz="1600" i="1" dirty="0" smtClean="0"/>
              <a:t>Pre-primary to Year 10: Teaching, Assessing and Reporting Policy  </a:t>
            </a:r>
            <a:r>
              <a:rPr lang="en-US" sz="1600" dirty="0" smtClean="0"/>
              <a:t>p. 3</a:t>
            </a:r>
          </a:p>
        </p:txBody>
      </p:sp>
    </p:spTree>
    <p:extLst>
      <p:ext uri="{BB962C8B-B14F-4D97-AF65-F5344CB8AC3E}">
        <p14:creationId xmlns:p14="http://schemas.microsoft.com/office/powerpoint/2010/main" val="3783017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674" t="4502" b="1010"/>
          <a:stretch/>
        </p:blipFill>
        <p:spPr>
          <a:xfrm>
            <a:off x="323528" y="699542"/>
            <a:ext cx="8460432" cy="3897378"/>
          </a:xfrm>
          <a:prstGeom prst="rect">
            <a:avLst/>
          </a:prstGeom>
        </p:spPr>
      </p:pic>
    </p:spTree>
    <p:extLst>
      <p:ext uri="{BB962C8B-B14F-4D97-AF65-F5344CB8AC3E}">
        <p14:creationId xmlns:p14="http://schemas.microsoft.com/office/powerpoint/2010/main" val="3219842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Assessment tasks</a:t>
            </a:r>
          </a:p>
        </p:txBody>
      </p:sp>
      <p:sp>
        <p:nvSpPr>
          <p:cNvPr id="3" name="Content Placeholder 2"/>
          <p:cNvSpPr>
            <a:spLocks noGrp="1"/>
          </p:cNvSpPr>
          <p:nvPr>
            <p:ph idx="1"/>
          </p:nvPr>
        </p:nvSpPr>
        <p:spPr/>
        <p:txBody>
          <a:bodyPr>
            <a:normAutofit lnSpcReduction="10000"/>
          </a:bodyPr>
          <a:lstStyle/>
          <a:p>
            <a:pPr marL="0" indent="0">
              <a:buNone/>
            </a:pPr>
            <a:r>
              <a:rPr lang="en-AU" dirty="0"/>
              <a:t>‘Schools will develop and administer assessments in relation to the content of the Pre-primary to Year 10 Western Australian Curriculum.’ </a:t>
            </a:r>
          </a:p>
          <a:p>
            <a:pPr marL="0" indent="0" algn="r">
              <a:buNone/>
            </a:pPr>
            <a:r>
              <a:rPr lang="en-US" sz="1600" i="1" dirty="0"/>
              <a:t>Assessment, Policy Standards for Pre-primary to Year 10: </a:t>
            </a:r>
            <a:br>
              <a:rPr lang="en-US" sz="1600" i="1" dirty="0"/>
            </a:br>
            <a:r>
              <a:rPr lang="en-US" sz="1600" i="1" dirty="0"/>
              <a:t>Teaching, Assessing and Reporting</a:t>
            </a:r>
            <a:r>
              <a:rPr lang="en-US" sz="1600" dirty="0"/>
              <a:t>, 5.2</a:t>
            </a:r>
          </a:p>
          <a:p>
            <a:pPr marL="0" indent="0">
              <a:buNone/>
            </a:pPr>
            <a:r>
              <a:rPr lang="en-AU" dirty="0"/>
              <a:t>Assessment tasks provide:</a:t>
            </a:r>
          </a:p>
          <a:p>
            <a:r>
              <a:rPr lang="en-AU" dirty="0"/>
              <a:t>a comprehensive sampling of the syllabus content</a:t>
            </a:r>
          </a:p>
          <a:p>
            <a:r>
              <a:rPr lang="en-AU" dirty="0"/>
              <a:t>clear instructions on what is to be done, the conduct and completion of the task</a:t>
            </a:r>
          </a:p>
          <a:p>
            <a:r>
              <a:rPr lang="en-AU" dirty="0"/>
              <a:t>opportunities for the full range of student achievement.</a:t>
            </a:r>
          </a:p>
        </p:txBody>
      </p:sp>
    </p:spTree>
    <p:extLst>
      <p:ext uri="{BB962C8B-B14F-4D97-AF65-F5344CB8AC3E}">
        <p14:creationId xmlns:p14="http://schemas.microsoft.com/office/powerpoint/2010/main" val="80676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Reflective questions</a:t>
            </a:r>
            <a:endParaRPr lang="en-AU" dirty="0"/>
          </a:p>
        </p:txBody>
      </p:sp>
      <p:sp>
        <p:nvSpPr>
          <p:cNvPr id="3" name="Content Placeholder 2"/>
          <p:cNvSpPr>
            <a:spLocks noGrp="1"/>
          </p:cNvSpPr>
          <p:nvPr>
            <p:ph idx="1"/>
          </p:nvPr>
        </p:nvSpPr>
        <p:spPr/>
        <p:txBody>
          <a:bodyPr>
            <a:normAutofit lnSpcReduction="10000"/>
          </a:bodyPr>
          <a:lstStyle/>
          <a:p>
            <a:r>
              <a:rPr lang="en-US" dirty="0" smtClean="0"/>
              <a:t>Do your assessments have a clear purpose?</a:t>
            </a:r>
          </a:p>
          <a:p>
            <a:r>
              <a:rPr lang="en-US" dirty="0" smtClean="0"/>
              <a:t>How do you use your observation of students (during the course of classroom activities, in assignments and tests) to determine how learning can be improved?</a:t>
            </a:r>
          </a:p>
          <a:p>
            <a:r>
              <a:rPr lang="en-US" dirty="0" smtClean="0"/>
              <a:t>How do you identify the next skill or understanding a student, or a group of students, needs to learn?</a:t>
            </a:r>
          </a:p>
          <a:p>
            <a:r>
              <a:rPr lang="en-US" dirty="0" smtClean="0"/>
              <a:t>How do you work with colleagues to evaluate student achievement data and how does this work to inform your teaching?</a:t>
            </a:r>
            <a:endParaRPr lang="en-US" dirty="0"/>
          </a:p>
        </p:txBody>
      </p:sp>
    </p:spTree>
    <p:extLst>
      <p:ext uri="{BB962C8B-B14F-4D97-AF65-F5344CB8AC3E}">
        <p14:creationId xmlns:p14="http://schemas.microsoft.com/office/powerpoint/2010/main" val="547627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Analytical marking keys</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dirty="0" smtClean="0"/>
              <a:t>‘Assessment criteria should be made explicit to students to focus their attention on what they have to achieve and provide students with feedback about their progress.’ </a:t>
            </a:r>
          </a:p>
          <a:p>
            <a:pPr marL="0" indent="0" algn="r">
              <a:buNone/>
            </a:pPr>
            <a:r>
              <a:rPr lang="en-AU" sz="1800" i="1" dirty="0" smtClean="0"/>
              <a:t>Assessment Principle 2, assessment should be educative</a:t>
            </a:r>
            <a:endParaRPr lang="en-US" sz="1800" i="1" dirty="0" smtClean="0"/>
          </a:p>
          <a:p>
            <a:pPr marL="0" indent="0">
              <a:buNone/>
            </a:pPr>
            <a:r>
              <a:rPr lang="en-US" dirty="0" smtClean="0"/>
              <a:t>Develop the marking key:</a:t>
            </a:r>
          </a:p>
          <a:p>
            <a:r>
              <a:rPr lang="en-US" dirty="0" smtClean="0"/>
              <a:t>with the assessment task</a:t>
            </a:r>
          </a:p>
          <a:p>
            <a:r>
              <a:rPr lang="en-AU" dirty="0" smtClean="0"/>
              <a:t>to provide feedback to students</a:t>
            </a:r>
          </a:p>
          <a:p>
            <a:r>
              <a:rPr lang="en-US" dirty="0" smtClean="0"/>
              <a:t>to ensure the fair and valid ranking of student achievement/performance.</a:t>
            </a:r>
            <a:endParaRPr lang="en-US" dirty="0"/>
          </a:p>
        </p:txBody>
      </p:sp>
    </p:spTree>
    <p:extLst>
      <p:ext uri="{BB962C8B-B14F-4D97-AF65-F5344CB8AC3E}">
        <p14:creationId xmlns:p14="http://schemas.microsoft.com/office/powerpoint/2010/main" val="2724836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Achievement standards</a:t>
            </a:r>
            <a:endParaRPr lang="en-AU" dirty="0"/>
          </a:p>
        </p:txBody>
      </p:sp>
      <p:sp>
        <p:nvSpPr>
          <p:cNvPr id="5" name="Content Placeholder 4"/>
          <p:cNvSpPr>
            <a:spLocks noGrp="1"/>
          </p:cNvSpPr>
          <p:nvPr>
            <p:ph idx="1"/>
          </p:nvPr>
        </p:nvSpPr>
        <p:spPr/>
        <p:txBody>
          <a:bodyPr/>
          <a:lstStyle/>
          <a:p>
            <a:pPr marL="0" indent="0">
              <a:buNone/>
            </a:pPr>
            <a:r>
              <a:rPr lang="en-US" dirty="0" smtClean="0"/>
              <a:t>The achievement standards articulated in the Outline describe the expected achievement for students who have been taught the curriculum content for the full year of schooling.</a:t>
            </a:r>
            <a:endParaRPr lang="en-AU" dirty="0"/>
          </a:p>
        </p:txBody>
      </p:sp>
    </p:spTree>
    <p:extLst>
      <p:ext uri="{BB962C8B-B14F-4D97-AF65-F5344CB8AC3E}">
        <p14:creationId xmlns:p14="http://schemas.microsoft.com/office/powerpoint/2010/main" val="2835769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259" y="627538"/>
            <a:ext cx="4338791" cy="4223261"/>
          </a:xfrm>
          <a:prstGeom prst="rect">
            <a:avLst/>
          </a:prstGeom>
        </p:spPr>
      </p:pic>
    </p:spTree>
    <p:extLst>
      <p:ext uri="{BB962C8B-B14F-4D97-AF65-F5344CB8AC3E}">
        <p14:creationId xmlns:p14="http://schemas.microsoft.com/office/powerpoint/2010/main" val="3613164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6641" y="701322"/>
            <a:ext cx="4390102" cy="4102679"/>
          </a:xfrm>
          <a:prstGeom prst="rect">
            <a:avLst/>
          </a:prstGeom>
        </p:spPr>
      </p:pic>
    </p:spTree>
    <p:extLst>
      <p:ext uri="{BB962C8B-B14F-4D97-AF65-F5344CB8AC3E}">
        <p14:creationId xmlns:p14="http://schemas.microsoft.com/office/powerpoint/2010/main" val="3147983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59632" y="627534"/>
            <a:ext cx="6696744" cy="4265403"/>
          </a:xfrm>
          <a:prstGeom prst="rect">
            <a:avLst/>
          </a:prstGeom>
        </p:spPr>
      </p:pic>
    </p:spTree>
    <p:extLst>
      <p:ext uri="{BB962C8B-B14F-4D97-AF65-F5344CB8AC3E}">
        <p14:creationId xmlns:p14="http://schemas.microsoft.com/office/powerpoint/2010/main" val="1231335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Years 7 to 10 update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8970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0157480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03648" y="1131590"/>
            <a:ext cx="6336704" cy="3564396"/>
          </a:xfrm>
          <a:prstGeom prst="rect">
            <a:avLst/>
          </a:prstGeom>
        </p:spPr>
      </p:pic>
    </p:spTree>
    <p:extLst>
      <p:ext uri="{BB962C8B-B14F-4D97-AF65-F5344CB8AC3E}">
        <p14:creationId xmlns:p14="http://schemas.microsoft.com/office/powerpoint/2010/main" val="6117037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Annotated Work Samples</a:t>
            </a:r>
            <a:endParaRPr lang="en-AU" dirty="0"/>
          </a:p>
        </p:txBody>
      </p:sp>
      <p:sp>
        <p:nvSpPr>
          <p:cNvPr id="3" name="Content Placeholder 2"/>
          <p:cNvSpPr>
            <a:spLocks noGrp="1"/>
          </p:cNvSpPr>
          <p:nvPr>
            <p:ph sz="half" idx="1"/>
          </p:nvPr>
        </p:nvSpPr>
        <p:spPr>
          <a:xfrm>
            <a:off x="251520" y="1334529"/>
            <a:ext cx="5544616" cy="3260093"/>
          </a:xfrm>
        </p:spPr>
        <p:txBody>
          <a:bodyPr>
            <a:normAutofit/>
          </a:bodyPr>
          <a:lstStyle/>
          <a:p>
            <a:pPr marL="0" indent="0">
              <a:buNone/>
            </a:pPr>
            <a:r>
              <a:rPr lang="en-AU" dirty="0" smtClean="0"/>
              <a:t>Are used for:</a:t>
            </a:r>
          </a:p>
          <a:p>
            <a:r>
              <a:rPr lang="en-AU" dirty="0" smtClean="0"/>
              <a:t>supporting teachers when reporting against the Achievement Standard</a:t>
            </a:r>
          </a:p>
          <a:p>
            <a:r>
              <a:rPr lang="en-AU" dirty="0" smtClean="0"/>
              <a:t>explaining the differences between one student’s achievement and another’s</a:t>
            </a:r>
          </a:p>
          <a:p>
            <a:r>
              <a:rPr lang="en-AU" dirty="0" smtClean="0"/>
              <a:t>implementing internal moderation practices.</a:t>
            </a:r>
          </a:p>
          <a:p>
            <a:endParaRPr lang="en-AU" dirty="0"/>
          </a:p>
        </p:txBody>
      </p:sp>
      <p:pic>
        <p:nvPicPr>
          <p:cNvPr id="4" name="Picture 3"/>
          <p:cNvPicPr>
            <a:picLocks noChangeAspect="1"/>
          </p:cNvPicPr>
          <p:nvPr/>
        </p:nvPicPr>
        <p:blipFill>
          <a:blip r:embed="rId3"/>
          <a:stretch>
            <a:fillRect/>
          </a:stretch>
        </p:blipFill>
        <p:spPr>
          <a:xfrm>
            <a:off x="6012160" y="915566"/>
            <a:ext cx="2880320" cy="3936295"/>
          </a:xfrm>
          <a:prstGeom prst="rect">
            <a:avLst/>
          </a:prstGeom>
        </p:spPr>
      </p:pic>
    </p:spTree>
    <p:extLst>
      <p:ext uri="{BB962C8B-B14F-4D97-AF65-F5344CB8AC3E}">
        <p14:creationId xmlns:p14="http://schemas.microsoft.com/office/powerpoint/2010/main" val="160777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15616" y="599068"/>
            <a:ext cx="6624736" cy="4293430"/>
          </a:xfrm>
          <a:prstGeom prst="rect">
            <a:avLst/>
          </a:prstGeom>
        </p:spPr>
      </p:pic>
    </p:spTree>
    <p:extLst>
      <p:ext uri="{BB962C8B-B14F-4D97-AF65-F5344CB8AC3E}">
        <p14:creationId xmlns:p14="http://schemas.microsoft.com/office/powerpoint/2010/main" val="167226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Reporting</a:t>
            </a:r>
            <a:endParaRPr lang="en-AU" dirty="0"/>
          </a:p>
        </p:txBody>
      </p:sp>
      <p:sp>
        <p:nvSpPr>
          <p:cNvPr id="3" name="Content Placeholder 2"/>
          <p:cNvSpPr>
            <a:spLocks noGrp="1"/>
          </p:cNvSpPr>
          <p:nvPr>
            <p:ph idx="1"/>
          </p:nvPr>
        </p:nvSpPr>
        <p:spPr>
          <a:xfrm>
            <a:off x="248931" y="1347614"/>
            <a:ext cx="8640960" cy="3247008"/>
          </a:xfrm>
        </p:spPr>
        <p:txBody>
          <a:bodyPr>
            <a:normAutofit fontScale="92500" lnSpcReduction="10000"/>
          </a:bodyPr>
          <a:lstStyle/>
          <a:p>
            <a:pPr marL="0" lvl="0" indent="0">
              <a:buNone/>
            </a:pPr>
            <a:r>
              <a:rPr lang="en-US" dirty="0" smtClean="0"/>
              <a:t>2.1 Reporting on student achievement</a:t>
            </a:r>
          </a:p>
          <a:p>
            <a:pPr marL="0" lvl="0" indent="0">
              <a:buNone/>
            </a:pPr>
            <a:r>
              <a:rPr lang="en-US" dirty="0" smtClean="0"/>
              <a:t>Schools will provide plain language reports to parents/</a:t>
            </a:r>
            <a:r>
              <a:rPr lang="en-US" dirty="0" err="1" smtClean="0"/>
              <a:t>carers</a:t>
            </a:r>
            <a:r>
              <a:rPr lang="en-US" dirty="0" smtClean="0"/>
              <a:t> at the end of each semester which:</a:t>
            </a:r>
          </a:p>
          <a:p>
            <a:r>
              <a:rPr lang="en-US" dirty="0" smtClean="0"/>
              <a:t>give an accurate and objective assessment of the student’s progress and achievement</a:t>
            </a:r>
          </a:p>
          <a:p>
            <a:r>
              <a:rPr lang="en-US" dirty="0" smtClean="0"/>
              <a:t>include an assessment of the student’s achievement in terms of the Western Australian achievement standards detailed in the Outline</a:t>
            </a:r>
          </a:p>
          <a:p>
            <a:r>
              <a:rPr lang="en-US" dirty="0" smtClean="0"/>
              <a:t>include for the subjects studied, an assessment of the student’s achievement in terms of the grades</a:t>
            </a:r>
          </a:p>
          <a:p>
            <a:pPr marL="0" indent="0" algn="r">
              <a:buNone/>
            </a:pPr>
            <a:r>
              <a:rPr lang="en-US" sz="1700" i="1" dirty="0" smtClean="0"/>
              <a:t>Policy Standards for Pre-primary to Year 10: Teaching, Assessing and Reporting </a:t>
            </a:r>
            <a:r>
              <a:rPr lang="en-US" sz="1700" dirty="0" smtClean="0"/>
              <a:t>p.11</a:t>
            </a:r>
          </a:p>
        </p:txBody>
      </p:sp>
    </p:spTree>
    <p:extLst>
      <p:ext uri="{BB962C8B-B14F-4D97-AF65-F5344CB8AC3E}">
        <p14:creationId xmlns:p14="http://schemas.microsoft.com/office/powerpoint/2010/main" val="590942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Reporting – minimum requirements</a:t>
            </a:r>
            <a:endParaRPr lang="en-AU" dirty="0"/>
          </a:p>
        </p:txBody>
      </p:sp>
      <p:pic>
        <p:nvPicPr>
          <p:cNvPr id="4" name="Content Placeholder 3"/>
          <p:cNvPicPr>
            <a:picLocks noGrp="1" noChangeAspect="1"/>
          </p:cNvPicPr>
          <p:nvPr>
            <p:ph idx="1"/>
          </p:nvPr>
        </p:nvPicPr>
        <p:blipFill>
          <a:blip r:embed="rId3"/>
          <a:srcRect/>
          <a:stretch>
            <a:fillRect/>
          </a:stretch>
        </p:blipFill>
        <p:spPr>
          <a:xfrm>
            <a:off x="2548985" y="1275606"/>
            <a:ext cx="4046030" cy="3592925"/>
          </a:xfrm>
        </p:spPr>
      </p:pic>
    </p:spTree>
    <p:extLst>
      <p:ext uri="{BB962C8B-B14F-4D97-AF65-F5344CB8AC3E}">
        <p14:creationId xmlns:p14="http://schemas.microsoft.com/office/powerpoint/2010/main" val="3019407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Clarifying reporting</a:t>
            </a:r>
            <a:endParaRPr lang="en-AU" dirty="0"/>
          </a:p>
        </p:txBody>
      </p:sp>
      <p:sp>
        <p:nvSpPr>
          <p:cNvPr id="3" name="Content Placeholder 2"/>
          <p:cNvSpPr>
            <a:spLocks noGrp="1"/>
          </p:cNvSpPr>
          <p:nvPr>
            <p:ph idx="1"/>
          </p:nvPr>
        </p:nvSpPr>
        <p:spPr/>
        <p:txBody>
          <a:bodyPr/>
          <a:lstStyle/>
          <a:p>
            <a:r>
              <a:rPr lang="en-AU" dirty="0" smtClean="0"/>
              <a:t>Schools report a learning area grade or in more detail (i.e. in strands/sub-strands)</a:t>
            </a:r>
          </a:p>
          <a:p>
            <a:r>
              <a:rPr lang="en-AU" dirty="0" smtClean="0"/>
              <a:t>A </a:t>
            </a:r>
            <a:r>
              <a:rPr lang="en-AU" dirty="0"/>
              <a:t>S</a:t>
            </a:r>
            <a:r>
              <a:rPr lang="en-AU" dirty="0" smtClean="0"/>
              <a:t>emester 1 grade and an end of year grade (i.e. the whole year’s work)</a:t>
            </a:r>
          </a:p>
          <a:p>
            <a:r>
              <a:rPr lang="en-AU" dirty="0" smtClean="0"/>
              <a:t>There no set weightings for strands/sub-strands that contribute to the grade</a:t>
            </a:r>
          </a:p>
          <a:p>
            <a:r>
              <a:rPr lang="en-AU" dirty="0" smtClean="0"/>
              <a:t>How do you report against the year level achievement standard in a ‘streamed class’ or multi-age grouping?</a:t>
            </a:r>
          </a:p>
          <a:p>
            <a:endParaRPr lang="en-AU" dirty="0"/>
          </a:p>
        </p:txBody>
      </p:sp>
    </p:spTree>
    <p:extLst>
      <p:ext uri="{BB962C8B-B14F-4D97-AF65-F5344CB8AC3E}">
        <p14:creationId xmlns:p14="http://schemas.microsoft.com/office/powerpoint/2010/main" val="3937828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IMPLEMENTATION UPDATE</a:t>
            </a:r>
            <a:endParaRPr lang="en-AU" dirty="0"/>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763735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Technologies and The Arts</a:t>
            </a:r>
            <a:endParaRPr lang="en-AU" dirty="0"/>
          </a:p>
        </p:txBody>
      </p:sp>
      <p:sp>
        <p:nvSpPr>
          <p:cNvPr id="3" name="Content Placeholder 2"/>
          <p:cNvSpPr>
            <a:spLocks noGrp="1"/>
          </p:cNvSpPr>
          <p:nvPr>
            <p:ph idx="1"/>
          </p:nvPr>
        </p:nvSpPr>
        <p:spPr/>
        <p:txBody>
          <a:bodyPr/>
          <a:lstStyle/>
          <a:p>
            <a:pPr marL="0" indent="0">
              <a:buNone/>
            </a:pPr>
            <a:r>
              <a:rPr lang="en-AU" dirty="0" smtClean="0"/>
              <a:t>The Western Australian Curriculum for Technologies and The Arts is </a:t>
            </a:r>
            <a:r>
              <a:rPr lang="en-AU" b="1" dirty="0" smtClean="0"/>
              <a:t>mandated</a:t>
            </a:r>
            <a:r>
              <a:rPr lang="en-AU" dirty="0" smtClean="0"/>
              <a:t> for students:  </a:t>
            </a:r>
          </a:p>
          <a:p>
            <a:r>
              <a:rPr lang="en-AU" dirty="0" smtClean="0"/>
              <a:t>in Pre-primary to Year 8 </a:t>
            </a:r>
            <a:r>
              <a:rPr lang="en-AU" b="1" dirty="0" smtClean="0"/>
              <a:t>and</a:t>
            </a:r>
          </a:p>
          <a:p>
            <a:r>
              <a:rPr lang="en-AU" dirty="0" smtClean="0"/>
              <a:t>in Years 9 and 10 who specialise in these subjects.</a:t>
            </a:r>
          </a:p>
        </p:txBody>
      </p:sp>
    </p:spTree>
    <p:extLst>
      <p:ext uri="{BB962C8B-B14F-4D97-AF65-F5344CB8AC3E}">
        <p14:creationId xmlns:p14="http://schemas.microsoft.com/office/powerpoint/2010/main" val="3653765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Technologies</a:t>
            </a:r>
            <a:endParaRPr lang="en-AU" dirty="0"/>
          </a:p>
        </p:txBody>
      </p:sp>
      <p:sp>
        <p:nvSpPr>
          <p:cNvPr id="3" name="Content Placeholder 2"/>
          <p:cNvSpPr>
            <a:spLocks noGrp="1"/>
          </p:cNvSpPr>
          <p:nvPr>
            <p:ph idx="1"/>
          </p:nvPr>
        </p:nvSpPr>
        <p:spPr/>
        <p:txBody>
          <a:bodyPr/>
          <a:lstStyle/>
          <a:p>
            <a:pPr marL="0" indent="0">
              <a:buNone/>
            </a:pPr>
            <a:r>
              <a:rPr lang="en-AU" dirty="0" smtClean="0"/>
              <a:t>The Technologies curriculum is written on the basis that all students will study </a:t>
            </a:r>
            <a:r>
              <a:rPr lang="en-AU" b="1" dirty="0" smtClean="0"/>
              <a:t>both</a:t>
            </a:r>
            <a:r>
              <a:rPr lang="en-AU" dirty="0" smtClean="0"/>
              <a:t> Technologies subjects from Pre-primary to Year 8: </a:t>
            </a:r>
          </a:p>
          <a:p>
            <a:r>
              <a:rPr lang="en-AU" dirty="0" smtClean="0"/>
              <a:t>Design and Technologies </a:t>
            </a:r>
          </a:p>
          <a:p>
            <a:pPr lvl="1"/>
            <a:r>
              <a:rPr lang="en-AU" dirty="0" smtClean="0"/>
              <a:t>	Students have the opportunity to study at least one context</a:t>
            </a:r>
          </a:p>
          <a:p>
            <a:r>
              <a:rPr lang="en-AU" dirty="0" smtClean="0"/>
              <a:t>Digital Technologies.</a:t>
            </a:r>
            <a:endParaRPr lang="en-AU" dirty="0"/>
          </a:p>
        </p:txBody>
      </p:sp>
    </p:spTree>
    <p:extLst>
      <p:ext uri="{BB962C8B-B14F-4D97-AF65-F5344CB8AC3E}">
        <p14:creationId xmlns:p14="http://schemas.microsoft.com/office/powerpoint/2010/main" val="3945266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Arts</a:t>
            </a:r>
            <a:endParaRPr lang="en-AU" dirty="0"/>
          </a:p>
        </p:txBody>
      </p:sp>
      <p:sp>
        <p:nvSpPr>
          <p:cNvPr id="3" name="Content Placeholder 2"/>
          <p:cNvSpPr>
            <a:spLocks noGrp="1"/>
          </p:cNvSpPr>
          <p:nvPr>
            <p:ph idx="1"/>
          </p:nvPr>
        </p:nvSpPr>
        <p:spPr/>
        <p:txBody>
          <a:bodyPr/>
          <a:lstStyle/>
          <a:p>
            <a:pPr marL="0" indent="0">
              <a:buNone/>
            </a:pPr>
            <a:r>
              <a:rPr lang="en-AU" dirty="0" smtClean="0"/>
              <a:t>The Arts curriculum is written on the basis that all students will study at least two Arts subjects from Pre-primary to the end of </a:t>
            </a:r>
            <a:br>
              <a:rPr lang="en-AU" dirty="0" smtClean="0"/>
            </a:br>
            <a:r>
              <a:rPr lang="en-AU" dirty="0" smtClean="0"/>
              <a:t>Year 8. </a:t>
            </a:r>
          </a:p>
          <a:p>
            <a:pPr marL="0" indent="0">
              <a:buNone/>
            </a:pPr>
            <a:r>
              <a:rPr lang="en-AU" dirty="0" smtClean="0"/>
              <a:t>It is a requirement that students study: </a:t>
            </a:r>
          </a:p>
          <a:p>
            <a:r>
              <a:rPr lang="en-AU" dirty="0" smtClean="0"/>
              <a:t>a performance subject (Dance, Drama, Music) </a:t>
            </a:r>
            <a:r>
              <a:rPr lang="en-AU" b="1" dirty="0" smtClean="0"/>
              <a:t>and </a:t>
            </a:r>
          </a:p>
          <a:p>
            <a:r>
              <a:rPr lang="en-AU" dirty="0" smtClean="0"/>
              <a:t>a visual subject (Media Arts, Visual Arts).</a:t>
            </a:r>
          </a:p>
          <a:p>
            <a:endParaRPr lang="en-AU" dirty="0"/>
          </a:p>
        </p:txBody>
      </p:sp>
    </p:spTree>
    <p:extLst>
      <p:ext uri="{BB962C8B-B14F-4D97-AF65-F5344CB8AC3E}">
        <p14:creationId xmlns:p14="http://schemas.microsoft.com/office/powerpoint/2010/main" val="393571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a:t>
            </a:r>
            <a:r>
              <a:rPr lang="en-AU" dirty="0"/>
              <a:t>–</a:t>
            </a:r>
            <a:r>
              <a:rPr lang="en-AU" dirty="0" smtClean="0"/>
              <a:t>10: </a:t>
            </a:r>
            <a:r>
              <a:rPr lang="en-AU" dirty="0"/>
              <a:t>Teaching, Assessing and Reporting Policy</a:t>
            </a:r>
            <a:br>
              <a:rPr lang="en-AU" dirty="0"/>
            </a:br>
            <a:endParaRPr lang="en-AU"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1194103"/>
            <a:ext cx="4970632" cy="3128183"/>
          </a:xfrm>
        </p:spPr>
      </p:pic>
      <p:pic>
        <p:nvPicPr>
          <p:cNvPr id="8" name="Content Placeholder 7"/>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l="2464" t="26903" r="1288" b="14788"/>
          <a:stretch/>
        </p:blipFill>
        <p:spPr>
          <a:xfrm>
            <a:off x="5548748" y="1274623"/>
            <a:ext cx="3524193" cy="2967141"/>
          </a:xfrm>
        </p:spPr>
      </p:pic>
      <p:sp>
        <p:nvSpPr>
          <p:cNvPr id="5" name="TextBox 4"/>
          <p:cNvSpPr txBox="1"/>
          <p:nvPr/>
        </p:nvSpPr>
        <p:spPr>
          <a:xfrm>
            <a:off x="539552" y="4488715"/>
            <a:ext cx="8496944" cy="338554"/>
          </a:xfrm>
          <a:prstGeom prst="rect">
            <a:avLst/>
          </a:prstGeom>
          <a:noFill/>
        </p:spPr>
        <p:txBody>
          <a:bodyPr wrap="square" rtlCol="0">
            <a:spAutoFit/>
          </a:bodyPr>
          <a:lstStyle/>
          <a:p>
            <a:r>
              <a:rPr lang="en-AU" sz="1600" dirty="0">
                <a:hlinkClick r:id="rId5"/>
              </a:rPr>
              <a:t>https://</a:t>
            </a:r>
            <a:r>
              <a:rPr lang="en-AU" sz="1600" dirty="0" smtClean="0">
                <a:hlinkClick r:id="rId5"/>
              </a:rPr>
              <a:t>k10outline.scsa.wa.edu.au/home/policy/teaching-assessing-and-reporting-policy</a:t>
            </a:r>
            <a:r>
              <a:rPr lang="en-AU" sz="1600" dirty="0" smtClean="0"/>
              <a:t> </a:t>
            </a:r>
            <a:endParaRPr lang="en-AU" sz="1600" dirty="0"/>
          </a:p>
        </p:txBody>
      </p:sp>
    </p:spTree>
    <p:extLst>
      <p:ext uri="{BB962C8B-B14F-4D97-AF65-F5344CB8AC3E}">
        <p14:creationId xmlns:p14="http://schemas.microsoft.com/office/powerpoint/2010/main" val="955942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Languages</a:t>
            </a:r>
            <a:endParaRPr lang="en-AU" dirty="0"/>
          </a:p>
        </p:txBody>
      </p:sp>
      <p:sp>
        <p:nvSpPr>
          <p:cNvPr id="3" name="Content Placeholder 2"/>
          <p:cNvSpPr>
            <a:spLocks noGrp="1"/>
          </p:cNvSpPr>
          <p:nvPr>
            <p:ph idx="1"/>
          </p:nvPr>
        </p:nvSpPr>
        <p:spPr/>
        <p:txBody>
          <a:bodyPr/>
          <a:lstStyle/>
          <a:p>
            <a:pPr marL="0" indent="0">
              <a:buNone/>
            </a:pPr>
            <a:r>
              <a:rPr lang="en-AU" dirty="0" smtClean="0"/>
              <a:t>The Languages curriculum is mandated for students in Year 3 to </a:t>
            </a:r>
            <a:br>
              <a:rPr lang="en-AU" dirty="0" smtClean="0"/>
            </a:br>
            <a:r>
              <a:rPr lang="en-AU" dirty="0" smtClean="0"/>
              <a:t>Year 8, and for students specialising in a language in Years 9 and 10</a:t>
            </a:r>
          </a:p>
          <a:p>
            <a:r>
              <a:rPr lang="en-AU" dirty="0" smtClean="0"/>
              <a:t>staggered implementation to support resourcing</a:t>
            </a:r>
          </a:p>
          <a:p>
            <a:r>
              <a:rPr lang="en-AU" dirty="0" smtClean="0"/>
              <a:t>schools should maintain existing language programs</a:t>
            </a:r>
          </a:p>
          <a:p>
            <a:r>
              <a:rPr lang="en-AU" dirty="0" smtClean="0"/>
              <a:t>implementation for Year 7 is scheduled for 2022</a:t>
            </a:r>
          </a:p>
        </p:txBody>
      </p:sp>
    </p:spTree>
    <p:extLst>
      <p:ext uri="{BB962C8B-B14F-4D97-AF65-F5344CB8AC3E}">
        <p14:creationId xmlns:p14="http://schemas.microsoft.com/office/powerpoint/2010/main" val="3355652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Alternative languages</a:t>
            </a:r>
            <a:endParaRPr lang="en-AU" dirty="0"/>
          </a:p>
        </p:txBody>
      </p:sp>
      <p:sp>
        <p:nvSpPr>
          <p:cNvPr id="3" name="Content Placeholder 2"/>
          <p:cNvSpPr>
            <a:spLocks noGrp="1"/>
          </p:cNvSpPr>
          <p:nvPr>
            <p:ph idx="1"/>
          </p:nvPr>
        </p:nvSpPr>
        <p:spPr/>
        <p:txBody>
          <a:bodyPr/>
          <a:lstStyle/>
          <a:p>
            <a:pPr marL="0" indent="0">
              <a:buNone/>
            </a:pPr>
            <a:r>
              <a:rPr lang="en-AU" dirty="0" smtClean="0"/>
              <a:t>Schools may offer a language other than those for which syllabuses are provided by the Authority using ACARA's curriculum.</a:t>
            </a:r>
            <a:endParaRPr lang="en-AU" dirty="0"/>
          </a:p>
        </p:txBody>
      </p:sp>
    </p:spTree>
    <p:extLst>
      <p:ext uri="{BB962C8B-B14F-4D97-AF65-F5344CB8AC3E}">
        <p14:creationId xmlns:p14="http://schemas.microsoft.com/office/powerpoint/2010/main" val="2932092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Senior school update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5403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Senior schooling update</a:t>
            </a:r>
            <a:endParaRPr lang="en-AU" dirty="0"/>
          </a:p>
        </p:txBody>
      </p:sp>
      <p:sp>
        <p:nvSpPr>
          <p:cNvPr id="3" name="Content Placeholder 2"/>
          <p:cNvSpPr>
            <a:spLocks noGrp="1"/>
          </p:cNvSpPr>
          <p:nvPr>
            <p:ph idx="1"/>
          </p:nvPr>
        </p:nvSpPr>
        <p:spPr/>
        <p:txBody>
          <a:bodyPr/>
          <a:lstStyle/>
          <a:p>
            <a:r>
              <a:rPr lang="en-AU" dirty="0" smtClean="0"/>
              <a:t>Moderation update</a:t>
            </a:r>
          </a:p>
          <a:p>
            <a:r>
              <a:rPr lang="en-AU" dirty="0" smtClean="0"/>
              <a:t>What’s New?</a:t>
            </a:r>
          </a:p>
          <a:p>
            <a:r>
              <a:rPr lang="en-AU" i="1" dirty="0" smtClean="0"/>
              <a:t>WACE Manual 2018</a:t>
            </a:r>
          </a:p>
        </p:txBody>
      </p:sp>
    </p:spTree>
    <p:extLst>
      <p:ext uri="{BB962C8B-B14F-4D97-AF65-F5344CB8AC3E}">
        <p14:creationId xmlns:p14="http://schemas.microsoft.com/office/powerpoint/2010/main" val="3226623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moderation</a:t>
            </a:r>
            <a:endParaRPr lang="en-AU" dirty="0"/>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88697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Consensus Moderation 2017</a:t>
            </a:r>
            <a:endParaRPr lang="en-AU" dirty="0"/>
          </a:p>
        </p:txBody>
      </p:sp>
      <p:sp>
        <p:nvSpPr>
          <p:cNvPr id="3" name="Content Placeholder 2"/>
          <p:cNvSpPr>
            <a:spLocks noGrp="1"/>
          </p:cNvSpPr>
          <p:nvPr>
            <p:ph idx="1"/>
          </p:nvPr>
        </p:nvSpPr>
        <p:spPr/>
        <p:txBody>
          <a:bodyPr/>
          <a:lstStyle/>
          <a:p>
            <a:r>
              <a:rPr lang="en-AU" dirty="0" smtClean="0"/>
              <a:t>8 General courses for Year 11 and 12, and one Foundation course for Year 11 only</a:t>
            </a:r>
          </a:p>
          <a:p>
            <a:r>
              <a:rPr lang="en-AU" dirty="0" smtClean="0"/>
              <a:t>140 meetings of which 117 were metropolitan meetings and 23 were regional meetings</a:t>
            </a:r>
          </a:p>
          <a:p>
            <a:r>
              <a:rPr lang="en-AU" dirty="0" smtClean="0"/>
              <a:t>1421 teachers participated</a:t>
            </a:r>
          </a:p>
          <a:p>
            <a:r>
              <a:rPr lang="en-AU" dirty="0" smtClean="0"/>
              <a:t>Feedback provided indicated that teachers value the consensus moderation process and the opportunity to discuss marking and assessment practices</a:t>
            </a:r>
          </a:p>
        </p:txBody>
      </p:sp>
    </p:spTree>
    <p:extLst>
      <p:ext uri="{BB962C8B-B14F-4D97-AF65-F5344CB8AC3E}">
        <p14:creationId xmlns:p14="http://schemas.microsoft.com/office/powerpoint/2010/main" val="779525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Year 12 ATAR courses identified for 2018</a:t>
            </a:r>
            <a:endParaRPr lang="en-AU" dirty="0"/>
          </a:p>
        </p:txBody>
      </p:sp>
      <p:sp>
        <p:nvSpPr>
          <p:cNvPr id="7" name="Content Placeholder 6"/>
          <p:cNvSpPr>
            <a:spLocks noGrp="1"/>
          </p:cNvSpPr>
          <p:nvPr>
            <p:ph idx="1"/>
          </p:nvPr>
        </p:nvSpPr>
        <p:spPr>
          <a:xfrm>
            <a:off x="251520" y="1347614"/>
            <a:ext cx="8640960" cy="2952328"/>
          </a:xfrm>
        </p:spPr>
        <p:txBody>
          <a:bodyPr numCol="2">
            <a:normAutofit/>
          </a:bodyPr>
          <a:lstStyle/>
          <a:p>
            <a:r>
              <a:rPr lang="en-AU" dirty="0" smtClean="0"/>
              <a:t>Applied Information Technology</a:t>
            </a:r>
          </a:p>
          <a:p>
            <a:r>
              <a:rPr lang="en-AU" dirty="0" smtClean="0"/>
              <a:t>Chemistry</a:t>
            </a:r>
          </a:p>
          <a:p>
            <a:r>
              <a:rPr lang="en-AU" dirty="0" smtClean="0"/>
              <a:t>English</a:t>
            </a:r>
          </a:p>
          <a:p>
            <a:r>
              <a:rPr lang="en-AU" dirty="0" smtClean="0"/>
              <a:t>Mathematics Applications</a:t>
            </a:r>
          </a:p>
          <a:p>
            <a:r>
              <a:rPr lang="en-AU" dirty="0" smtClean="0"/>
              <a:t>Mathematics Methods</a:t>
            </a:r>
          </a:p>
          <a:p>
            <a:r>
              <a:rPr lang="en-AU" dirty="0" smtClean="0"/>
              <a:t>Media Production and Analysis</a:t>
            </a:r>
          </a:p>
          <a:p>
            <a:r>
              <a:rPr lang="en-AU" dirty="0" smtClean="0"/>
              <a:t>Modern History</a:t>
            </a:r>
          </a:p>
          <a:p>
            <a:r>
              <a:rPr lang="en-AU" dirty="0" smtClean="0"/>
              <a:t>Music</a:t>
            </a:r>
          </a:p>
          <a:p>
            <a:r>
              <a:rPr lang="en-AU" dirty="0" smtClean="0"/>
              <a:t>Philosophy and Ethics</a:t>
            </a:r>
          </a:p>
          <a:p>
            <a:r>
              <a:rPr lang="en-AU" dirty="0" smtClean="0"/>
              <a:t>Physical Education Studies</a:t>
            </a:r>
          </a:p>
          <a:p>
            <a:r>
              <a:rPr lang="en-AU" dirty="0" smtClean="0"/>
              <a:t>Politics and Law</a:t>
            </a:r>
          </a:p>
          <a:p>
            <a:r>
              <a:rPr lang="en-AU" dirty="0" smtClean="0"/>
              <a:t>Visual Arts</a:t>
            </a:r>
          </a:p>
          <a:p>
            <a:endParaRPr lang="en-AU" dirty="0"/>
          </a:p>
        </p:txBody>
      </p:sp>
    </p:spTree>
    <p:extLst>
      <p:ext uri="{BB962C8B-B14F-4D97-AF65-F5344CB8AC3E}">
        <p14:creationId xmlns:p14="http://schemas.microsoft.com/office/powerpoint/2010/main" val="2674770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Year 12 General courses identified for 2018</a:t>
            </a:r>
            <a:endParaRPr lang="en-AU" dirty="0"/>
          </a:p>
        </p:txBody>
      </p:sp>
      <p:sp>
        <p:nvSpPr>
          <p:cNvPr id="7" name="Content Placeholder 6"/>
          <p:cNvSpPr>
            <a:spLocks noGrp="1"/>
          </p:cNvSpPr>
          <p:nvPr>
            <p:ph idx="1"/>
          </p:nvPr>
        </p:nvSpPr>
        <p:spPr/>
        <p:txBody>
          <a:bodyPr/>
          <a:lstStyle/>
          <a:p>
            <a:r>
              <a:rPr lang="en-AU" dirty="0" smtClean="0"/>
              <a:t>Automotive Engineering and Technology</a:t>
            </a:r>
          </a:p>
          <a:p>
            <a:r>
              <a:rPr lang="en-AU" dirty="0" smtClean="0"/>
              <a:t>Building and Construction</a:t>
            </a:r>
          </a:p>
          <a:p>
            <a:r>
              <a:rPr lang="en-AU" dirty="0" smtClean="0"/>
              <a:t>Drama</a:t>
            </a:r>
          </a:p>
          <a:p>
            <a:r>
              <a:rPr lang="en-AU" dirty="0" smtClean="0"/>
              <a:t>Integrated Science</a:t>
            </a:r>
          </a:p>
          <a:p>
            <a:r>
              <a:rPr lang="en-AU" dirty="0" smtClean="0"/>
              <a:t>Religion and Life</a:t>
            </a:r>
            <a:endParaRPr lang="en-AU" dirty="0"/>
          </a:p>
        </p:txBody>
      </p:sp>
    </p:spTree>
    <p:extLst>
      <p:ext uri="{BB962C8B-B14F-4D97-AF65-F5344CB8AC3E}">
        <p14:creationId xmlns:p14="http://schemas.microsoft.com/office/powerpoint/2010/main" val="2755199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Syllabus Delivery Audit (SDA)</a:t>
            </a:r>
            <a:endParaRPr lang="en-AU" dirty="0"/>
          </a:p>
        </p:txBody>
      </p:sp>
      <p:sp>
        <p:nvSpPr>
          <p:cNvPr id="3" name="Content Placeholder 2"/>
          <p:cNvSpPr>
            <a:spLocks noGrp="1"/>
          </p:cNvSpPr>
          <p:nvPr>
            <p:ph idx="1"/>
          </p:nvPr>
        </p:nvSpPr>
        <p:spPr/>
        <p:txBody>
          <a:bodyPr/>
          <a:lstStyle/>
          <a:p>
            <a:r>
              <a:rPr lang="en-AU" dirty="0" smtClean="0"/>
              <a:t>Year 11 ATAR 2017 key findings </a:t>
            </a:r>
          </a:p>
          <a:p>
            <a:pPr lvl="1"/>
            <a:r>
              <a:rPr lang="en-AU" dirty="0"/>
              <a:t>f</a:t>
            </a:r>
            <a:r>
              <a:rPr lang="en-AU" dirty="0" smtClean="0"/>
              <a:t>or your school</a:t>
            </a:r>
          </a:p>
          <a:p>
            <a:pPr lvl="1"/>
            <a:r>
              <a:rPr lang="en-AU" dirty="0" smtClean="0"/>
              <a:t>for the Authority</a:t>
            </a:r>
          </a:p>
          <a:p>
            <a:r>
              <a:rPr lang="en-AU" dirty="0" smtClean="0"/>
              <a:t>Implications for your school for 12 ATAR 2018</a:t>
            </a:r>
          </a:p>
          <a:p>
            <a:r>
              <a:rPr lang="en-AU" dirty="0" smtClean="0"/>
              <a:t>Actions for the Authority</a:t>
            </a:r>
          </a:p>
        </p:txBody>
      </p:sp>
    </p:spTree>
    <p:extLst>
      <p:ext uri="{BB962C8B-B14F-4D97-AF65-F5344CB8AC3E}">
        <p14:creationId xmlns:p14="http://schemas.microsoft.com/office/powerpoint/2010/main" val="3052183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DOA005</a:t>
            </a:r>
            <a:endParaRPr lang="en-AU" dirty="0"/>
          </a:p>
        </p:txBody>
      </p:sp>
      <p:pic>
        <p:nvPicPr>
          <p:cNvPr id="4" name="Content Placeholder 3"/>
          <p:cNvPicPr>
            <a:picLocks noGrp="1" noChangeAspect="1"/>
          </p:cNvPicPr>
          <p:nvPr>
            <p:ph idx="1"/>
          </p:nvPr>
        </p:nvPicPr>
        <p:blipFill rotWithShape="1">
          <a:blip r:embed="rId3"/>
          <a:srcRect t="1868" b="1868"/>
          <a:stretch/>
        </p:blipFill>
        <p:spPr>
          <a:xfrm>
            <a:off x="1117283" y="1275606"/>
            <a:ext cx="6909435" cy="3587153"/>
          </a:xfrm>
        </p:spPr>
      </p:pic>
    </p:spTree>
    <p:extLst>
      <p:ext uri="{BB962C8B-B14F-4D97-AF65-F5344CB8AC3E}">
        <p14:creationId xmlns:p14="http://schemas.microsoft.com/office/powerpoint/2010/main" val="3829643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771801" y="1056078"/>
            <a:ext cx="3600399" cy="3829857"/>
          </a:xfrm>
          <a:prstGeom prst="rect">
            <a:avLst/>
          </a:prstGeom>
        </p:spPr>
      </p:pic>
      <p:sp>
        <p:nvSpPr>
          <p:cNvPr id="6" name="TextBox 5"/>
          <p:cNvSpPr txBox="1"/>
          <p:nvPr/>
        </p:nvSpPr>
        <p:spPr>
          <a:xfrm>
            <a:off x="179512" y="686746"/>
            <a:ext cx="8712968" cy="584775"/>
          </a:xfrm>
          <a:prstGeom prst="rect">
            <a:avLst/>
          </a:prstGeom>
          <a:noFill/>
        </p:spPr>
        <p:txBody>
          <a:bodyPr wrap="square" rtlCol="0">
            <a:spAutoFit/>
          </a:bodyPr>
          <a:lstStyle/>
          <a:p>
            <a:r>
              <a:rPr lang="en-AU" sz="3200" dirty="0" smtClean="0"/>
              <a:t>The teaching, learning and assessment process</a:t>
            </a:r>
            <a:endParaRPr lang="en-AU" sz="3200" dirty="0"/>
          </a:p>
        </p:txBody>
      </p:sp>
    </p:spTree>
    <p:extLst>
      <p:ext uri="{BB962C8B-B14F-4D97-AF65-F5344CB8AC3E}">
        <p14:creationId xmlns:p14="http://schemas.microsoft.com/office/powerpoint/2010/main" val="1007649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Externally set task (EST)</a:t>
            </a:r>
            <a:endParaRPr lang="en-AU" dirty="0"/>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88697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EST reports in SIRS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1316698"/>
              </p:ext>
            </p:extLst>
          </p:nvPr>
        </p:nvGraphicFramePr>
        <p:xfrm>
          <a:off x="251520" y="1347612"/>
          <a:ext cx="8686800" cy="3546333"/>
        </p:xfrm>
        <a:graphic>
          <a:graphicData uri="http://schemas.openxmlformats.org/drawingml/2006/table">
            <a:tbl>
              <a:tblPr bandRow="1">
                <a:tableStyleId>{2D5ABB26-0587-4C30-8999-92F81FD0307C}</a:tableStyleId>
              </a:tblPr>
              <a:tblGrid>
                <a:gridCol w="991354"/>
                <a:gridCol w="7695446"/>
              </a:tblGrid>
              <a:tr h="933245">
                <a:tc>
                  <a:txBody>
                    <a:bodyPr/>
                    <a:lstStyle/>
                    <a:p>
                      <a:pPr>
                        <a:tabLst>
                          <a:tab pos="2335213" algn="l"/>
                        </a:tabLst>
                      </a:pPr>
                      <a:r>
                        <a:rPr lang="en-AU" dirty="0" smtClean="0"/>
                        <a:t>EST010</a:t>
                      </a:r>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rtl="0" eaLnBrk="1" fontAlgn="t" latinLnBrk="0" hangingPunct="1"/>
                      <a:r>
                        <a:rPr lang="en-AU" sz="1800" b="0" i="0" u="none" strike="noStrike" kern="1200" dirty="0" smtClean="0">
                          <a:solidFill>
                            <a:schemeClr val="tx1"/>
                          </a:solidFill>
                          <a:effectLst/>
                          <a:latin typeface="+mn-lt"/>
                          <a:ea typeface="+mn-ea"/>
                          <a:cs typeface="+mn-cs"/>
                        </a:rPr>
                        <a:t>A scatter graph on which each school is shown by plotting the school mean mark against the reviewer mean mark for the selected scripts. A guide to reading the 2017 EST Scatter graphs is available as part of the EST010 report. (15% tolerance)</a:t>
                      </a:r>
                      <a:endParaRPr lang="en-AU" dirty="0"/>
                    </a:p>
                  </a:txBody>
                  <a:tcPr>
                    <a:lnL w="12700" cap="flat" cmpd="sng" algn="ctr">
                      <a:noFill/>
                      <a:prstDash val="solid"/>
                      <a:round/>
                      <a:headEnd type="none" w="med" len="med"/>
                      <a:tailEnd type="none" w="med" len="med"/>
                    </a:lnL>
                  </a:tcPr>
                </a:tc>
              </a:tr>
              <a:tr h="653272">
                <a:tc>
                  <a:txBody>
                    <a:bodyPr/>
                    <a:lstStyle/>
                    <a:p>
                      <a:r>
                        <a:rPr lang="en-AU" dirty="0" smtClean="0"/>
                        <a:t>EST011</a:t>
                      </a:r>
                      <a:endParaRPr lang="en-AU" dirty="0"/>
                    </a:p>
                  </a:txBody>
                  <a:tcPr>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dirty="0" smtClean="0">
                          <a:solidFill>
                            <a:schemeClr val="tx1"/>
                          </a:solidFill>
                          <a:effectLst/>
                          <a:latin typeface="+mn-lt"/>
                          <a:ea typeface="+mn-ea"/>
                          <a:cs typeface="+mn-cs"/>
                        </a:rPr>
                        <a:t>A list showing by class the school mark and the reviewer mark for each selected script, the means of these marks and the difference between the means.</a:t>
                      </a:r>
                    </a:p>
                  </a:txBody>
                  <a:tcPr/>
                </a:tc>
              </a:tr>
              <a:tr h="653272">
                <a:tc>
                  <a:txBody>
                    <a:bodyPr/>
                    <a:lstStyle/>
                    <a:p>
                      <a:r>
                        <a:rPr lang="en-AU" dirty="0" smtClean="0"/>
                        <a:t>EST013</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dirty="0" smtClean="0">
                          <a:solidFill>
                            <a:schemeClr val="tx1"/>
                          </a:solidFill>
                          <a:effectLst/>
                          <a:latin typeface="+mn-lt"/>
                          <a:ea typeface="+mn-ea"/>
                          <a:cs typeface="+mn-cs"/>
                        </a:rPr>
                        <a:t>A ranked list by class of the mark submitted for each student and the reviewer mark for selected scripts.</a:t>
                      </a:r>
                    </a:p>
                  </a:txBody>
                  <a:tcPr/>
                </a:tc>
              </a:tr>
              <a:tr h="653272">
                <a:tc>
                  <a:txBody>
                    <a:bodyPr/>
                    <a:lstStyle/>
                    <a:p>
                      <a:r>
                        <a:rPr lang="en-AU" dirty="0" smtClean="0"/>
                        <a:t>EST014*</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dirty="0" smtClean="0">
                          <a:solidFill>
                            <a:schemeClr val="tx1"/>
                          </a:solidFill>
                          <a:effectLst/>
                          <a:latin typeface="+mn-lt"/>
                          <a:ea typeface="+mn-ea"/>
                          <a:cs typeface="+mn-cs"/>
                        </a:rPr>
                        <a:t>A graph of the state mark distribution vs the school mark distribution (for students selected and not selected to be externally marked).</a:t>
                      </a:r>
                      <a:endParaRPr lang="en-AU" dirty="0"/>
                    </a:p>
                  </a:txBody>
                  <a:tcPr/>
                </a:tc>
              </a:tr>
              <a:tr h="653272">
                <a:tc>
                  <a:txBody>
                    <a:bodyPr/>
                    <a:lstStyle/>
                    <a:p>
                      <a:r>
                        <a:rPr lang="en-AU" dirty="0" smtClean="0"/>
                        <a:t>EST017*</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dirty="0" smtClean="0">
                          <a:solidFill>
                            <a:schemeClr val="tx1"/>
                          </a:solidFill>
                          <a:effectLst/>
                          <a:latin typeface="+mn-lt"/>
                          <a:ea typeface="+mn-ea"/>
                          <a:cs typeface="+mn-cs"/>
                        </a:rPr>
                        <a:t>A breakdown of reviewer marks by question/section for each selected student for each EST.</a:t>
                      </a:r>
                    </a:p>
                  </a:txBody>
                  <a:tcPr/>
                </a:tc>
              </a:tr>
            </a:tbl>
          </a:graphicData>
        </a:graphic>
      </p:graphicFrame>
    </p:spTree>
    <p:extLst>
      <p:ext uri="{BB962C8B-B14F-4D97-AF65-F5344CB8AC3E}">
        <p14:creationId xmlns:p14="http://schemas.microsoft.com/office/powerpoint/2010/main" val="463134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a:stretch>
            <a:fillRect/>
          </a:stretch>
        </p:blipFill>
        <p:spPr>
          <a:xfrm>
            <a:off x="279359" y="1263101"/>
            <a:ext cx="4148625" cy="3581042"/>
          </a:xfrm>
          <a:prstGeom prst="rect">
            <a:avLst/>
          </a:prstGeom>
        </p:spPr>
      </p:pic>
      <p:cxnSp>
        <p:nvCxnSpPr>
          <p:cNvPr id="7" name="Straight Connector 6"/>
          <p:cNvCxnSpPr/>
          <p:nvPr/>
        </p:nvCxnSpPr>
        <p:spPr>
          <a:xfrm flipV="1">
            <a:off x="657279" y="1351012"/>
            <a:ext cx="3235308" cy="281893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043608" y="1672654"/>
            <a:ext cx="3240360" cy="284331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979712" y="2571750"/>
            <a:ext cx="333751" cy="936104"/>
            <a:chOff x="6156176" y="2499742"/>
            <a:chExt cx="333751" cy="936104"/>
          </a:xfrm>
        </p:grpSpPr>
        <p:sp>
          <p:nvSpPr>
            <p:cNvPr id="6" name="Oval 5"/>
            <p:cNvSpPr/>
            <p:nvPr/>
          </p:nvSpPr>
          <p:spPr>
            <a:xfrm>
              <a:off x="6372200" y="339012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6444208" y="249974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6156176" y="288607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8" name="Content Placeholder 8"/>
          <p:cNvPicPr>
            <a:picLocks noGrp="1" noChangeAspect="1"/>
          </p:cNvPicPr>
          <p:nvPr>
            <p:ph sz="half" idx="1"/>
          </p:nvPr>
        </p:nvPicPr>
        <p:blipFill>
          <a:blip r:embed="rId4"/>
          <a:stretch>
            <a:fillRect/>
          </a:stretch>
        </p:blipFill>
        <p:spPr>
          <a:xfrm>
            <a:off x="4630467" y="1218503"/>
            <a:ext cx="4120943" cy="3640833"/>
          </a:xfrm>
          <a:prstGeom prst="rect">
            <a:avLst/>
          </a:prstGeom>
        </p:spPr>
      </p:pic>
      <p:cxnSp>
        <p:nvCxnSpPr>
          <p:cNvPr id="22" name="Straight Connector 21"/>
          <p:cNvCxnSpPr/>
          <p:nvPr/>
        </p:nvCxnSpPr>
        <p:spPr>
          <a:xfrm flipV="1">
            <a:off x="5044715" y="1351012"/>
            <a:ext cx="3235308" cy="281893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436096" y="1707654"/>
            <a:ext cx="3140512" cy="277331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rot="19125105">
            <a:off x="5332242" y="2464731"/>
            <a:ext cx="1530909" cy="676941"/>
          </a:xfrm>
          <a:prstGeom prst="rect">
            <a:avLst/>
          </a:prstGeom>
          <a:solidFill>
            <a:srgbClr val="FF0000">
              <a:alpha val="6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fontScale="90000"/>
          </a:bodyPr>
          <a:lstStyle/>
          <a:p>
            <a:r>
              <a:rPr lang="en-AU" dirty="0" smtClean="0"/>
              <a:t>Mean comparison </a:t>
            </a:r>
            <a:endParaRPr lang="en-AU" dirty="0"/>
          </a:p>
        </p:txBody>
      </p:sp>
    </p:spTree>
    <p:extLst>
      <p:ext uri="{BB962C8B-B14F-4D97-AF65-F5344CB8AC3E}">
        <p14:creationId xmlns:p14="http://schemas.microsoft.com/office/powerpoint/2010/main" val="84911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EST011 – school mark v SCSA reviewer mark</a:t>
            </a:r>
            <a:endParaRPr lang="en-AU" dirty="0"/>
          </a:p>
        </p:txBody>
      </p:sp>
      <p:pic>
        <p:nvPicPr>
          <p:cNvPr id="4" name="Content Placeholder 3"/>
          <p:cNvPicPr>
            <a:picLocks noGrp="1" noChangeAspect="1"/>
          </p:cNvPicPr>
          <p:nvPr>
            <p:ph idx="1"/>
          </p:nvPr>
        </p:nvPicPr>
        <p:blipFill>
          <a:blip r:embed="rId3"/>
          <a:stretch>
            <a:fillRect/>
          </a:stretch>
        </p:blipFill>
        <p:spPr>
          <a:xfrm>
            <a:off x="198953" y="1419224"/>
            <a:ext cx="8746095" cy="3241904"/>
          </a:xfrm>
        </p:spPr>
      </p:pic>
    </p:spTree>
    <p:extLst>
      <p:ext uri="{BB962C8B-B14F-4D97-AF65-F5344CB8AC3E}">
        <p14:creationId xmlns:p14="http://schemas.microsoft.com/office/powerpoint/2010/main" val="23899045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EST014 school mark frequency</a:t>
            </a:r>
            <a:endParaRPr lang="en-AU" dirty="0"/>
          </a:p>
        </p:txBody>
      </p:sp>
      <p:pic>
        <p:nvPicPr>
          <p:cNvPr id="4" name="Content Placeholder 4"/>
          <p:cNvPicPr>
            <a:picLocks noGrp="1" noChangeAspect="1"/>
          </p:cNvPicPr>
          <p:nvPr>
            <p:ph idx="1"/>
          </p:nvPr>
        </p:nvPicPr>
        <p:blipFill>
          <a:blip r:embed="rId3"/>
          <a:stretch>
            <a:fillRect/>
          </a:stretch>
        </p:blipFill>
        <p:spPr>
          <a:xfrm>
            <a:off x="1391429" y="1275606"/>
            <a:ext cx="6361143" cy="3564000"/>
          </a:xfrm>
        </p:spPr>
      </p:pic>
    </p:spTree>
    <p:extLst>
      <p:ext uri="{BB962C8B-B14F-4D97-AF65-F5344CB8AC3E}">
        <p14:creationId xmlns:p14="http://schemas.microsoft.com/office/powerpoint/2010/main" val="15490343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Reflective questions</a:t>
            </a:r>
            <a:endParaRPr lang="en-AU" dirty="0"/>
          </a:p>
        </p:txBody>
      </p:sp>
      <p:sp>
        <p:nvSpPr>
          <p:cNvPr id="3" name="Content Placeholder 2"/>
          <p:cNvSpPr>
            <a:spLocks noGrp="1"/>
          </p:cNvSpPr>
          <p:nvPr>
            <p:ph idx="1"/>
          </p:nvPr>
        </p:nvSpPr>
        <p:spPr/>
        <p:txBody>
          <a:bodyPr/>
          <a:lstStyle/>
          <a:p>
            <a:pPr lvl="0"/>
            <a:r>
              <a:rPr lang="en-AU" smtClean="0"/>
              <a:t>How do the other school assessment tasks and marking keys align with the pitch of the EST?</a:t>
            </a:r>
          </a:p>
          <a:p>
            <a:pPr lvl="0"/>
            <a:r>
              <a:rPr lang="en-AU" smtClean="0"/>
              <a:t>What quality of assurance does the EST data provide about the school allocation of grades and decisions about grade cut-offs?</a:t>
            </a:r>
          </a:p>
          <a:p>
            <a:pPr lvl="0"/>
            <a:r>
              <a:rPr lang="en-AU" smtClean="0"/>
              <a:t>To what extent does the EST data inform the future focus, pitch and nature of course content delivery?</a:t>
            </a:r>
          </a:p>
          <a:p>
            <a:pPr lvl="0"/>
            <a:r>
              <a:rPr lang="en-AU" smtClean="0"/>
              <a:t>What observations can be made about internal comparability where more than one teacher is delivering the course?</a:t>
            </a:r>
            <a:endParaRPr lang="en-AU" dirty="0"/>
          </a:p>
        </p:txBody>
      </p:sp>
    </p:spTree>
    <p:extLst>
      <p:ext uri="{BB962C8B-B14F-4D97-AF65-F5344CB8AC3E}">
        <p14:creationId xmlns:p14="http://schemas.microsoft.com/office/powerpoint/2010/main" val="13784523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err="1" smtClean="0"/>
              <a:t>atar</a:t>
            </a:r>
            <a:endParaRPr lang="en-AU" dirty="0"/>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195507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ATAR reports in SIRS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9764655"/>
              </p:ext>
            </p:extLst>
          </p:nvPr>
        </p:nvGraphicFramePr>
        <p:xfrm>
          <a:off x="251520" y="1347613"/>
          <a:ext cx="8579296" cy="3232404"/>
        </p:xfrm>
        <a:graphic>
          <a:graphicData uri="http://schemas.openxmlformats.org/drawingml/2006/table">
            <a:tbl>
              <a:tblPr bandRow="1">
                <a:tableStyleId>{2D5ABB26-0587-4C30-8999-92F81FD0307C}</a:tableStyleId>
              </a:tblPr>
              <a:tblGrid>
                <a:gridCol w="1368152"/>
                <a:gridCol w="7211144"/>
              </a:tblGrid>
              <a:tr h="54076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335213" algn="l"/>
                        </a:tabLst>
                        <a:defRPr/>
                      </a:pPr>
                      <a:r>
                        <a:rPr lang="en-AU" sz="1800" kern="1200" dirty="0" smtClean="0">
                          <a:solidFill>
                            <a:schemeClr val="tx1"/>
                          </a:solidFill>
                          <a:latin typeface="+mn-lt"/>
                          <a:ea typeface="+mn-ea"/>
                          <a:cs typeface="+mn-cs"/>
                        </a:rPr>
                        <a:t>STS036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dirty="0" smtClean="0">
                          <a:solidFill>
                            <a:schemeClr val="tx1"/>
                          </a:solidFill>
                          <a:effectLst/>
                          <a:latin typeface="+mn-lt"/>
                          <a:ea typeface="+mn-ea"/>
                          <a:cs typeface="+mn-cs"/>
                        </a:rPr>
                        <a:t>A graphical representation of each schools marks in relation to state-wide school marks</a:t>
                      </a:r>
                    </a:p>
                  </a:txBody>
                  <a:tcPr marL="53628" marR="53628" marT="0" marB="0">
                    <a:lnL w="12700" cap="flat" cmpd="sng" algn="ctr">
                      <a:noFill/>
                      <a:prstDash val="solid"/>
                      <a:round/>
                      <a:headEnd type="none" w="med" len="med"/>
                      <a:tailEnd type="none" w="med" len="med"/>
                    </a:lnL>
                  </a:tcPr>
                </a:tc>
              </a:tr>
              <a:tr h="819513">
                <a:tc>
                  <a:txBody>
                    <a:bodyPr/>
                    <a:lstStyle/>
                    <a:p>
                      <a:r>
                        <a:rPr lang="en-AU" sz="1800" dirty="0" smtClean="0"/>
                        <a:t>STS022</a:t>
                      </a:r>
                      <a:endParaRPr lang="en-AU" dirty="0"/>
                    </a:p>
                  </a:txBody>
                  <a:tcPr>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dirty="0" smtClean="0">
                          <a:solidFill>
                            <a:schemeClr val="tx1"/>
                          </a:solidFill>
                          <a:effectLst/>
                          <a:latin typeface="+mn-lt"/>
                          <a:ea typeface="+mn-ea"/>
                          <a:cs typeface="+mn-cs"/>
                        </a:rPr>
                        <a:t>A breakdown of enrolment and examination numbers, statistical moderation of school marks, small group moderation, grade distribution, ATAR course examination marks and school marks and individual student achievement</a:t>
                      </a:r>
                    </a:p>
                  </a:txBody>
                  <a:tcPr marL="53628" marR="53628" marT="0" marB="0"/>
                </a:tc>
              </a:tr>
              <a:tr h="811146">
                <a:tc>
                  <a:txBody>
                    <a:bodyPr/>
                    <a:lstStyle/>
                    <a:p>
                      <a:r>
                        <a:rPr lang="en-AU" sz="1800" dirty="0" smtClean="0"/>
                        <a:t>STS028</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kern="1200" dirty="0" smtClean="0">
                          <a:solidFill>
                            <a:schemeClr val="tx1"/>
                          </a:solidFill>
                          <a:effectLst/>
                          <a:latin typeface="+mn-lt"/>
                          <a:ea typeface="+mn-ea"/>
                          <a:cs typeface="+mn-cs"/>
                        </a:rPr>
                        <a:t>A graphical representation of the school grade allocations and the state grade allocations for a course with reference to either the moderated school mark or the ATAR course examinations mark distribution</a:t>
                      </a:r>
                    </a:p>
                  </a:txBody>
                  <a:tcPr marL="53628" marR="53628" marT="0" marB="0"/>
                </a:tc>
              </a:tr>
              <a:tr h="1022946">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n-AU" sz="1800" dirty="0" smtClean="0"/>
                        <a:t>Detailed examination feedback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smtClean="0"/>
                        <a:t>Maximising feedback</a:t>
                      </a:r>
                      <a:endParaRPr lang="en-AU" dirty="0"/>
                    </a:p>
                  </a:txBody>
                  <a:tcPr/>
                </a:tc>
              </a:tr>
            </a:tbl>
          </a:graphicData>
        </a:graphic>
      </p:graphicFrame>
    </p:spTree>
    <p:extLst>
      <p:ext uri="{BB962C8B-B14F-4D97-AF65-F5344CB8AC3E}">
        <p14:creationId xmlns:p14="http://schemas.microsoft.com/office/powerpoint/2010/main" val="11212063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1" b="2222"/>
          <a:stretch/>
        </p:blipFill>
        <p:spPr>
          <a:xfrm>
            <a:off x="467544" y="699542"/>
            <a:ext cx="8136904" cy="3168352"/>
          </a:xfrm>
          <a:prstGeom prst="rect">
            <a:avLst/>
          </a:prstGeom>
        </p:spPr>
      </p:pic>
      <p:sp>
        <p:nvSpPr>
          <p:cNvPr id="3" name="Rectangle 2"/>
          <p:cNvSpPr/>
          <p:nvPr/>
        </p:nvSpPr>
        <p:spPr>
          <a:xfrm>
            <a:off x="7092280" y="1491630"/>
            <a:ext cx="958444" cy="8909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179512" y="699542"/>
            <a:ext cx="1224136" cy="369332"/>
          </a:xfrm>
          <a:prstGeom prst="rect">
            <a:avLst/>
          </a:prstGeom>
          <a:noFill/>
        </p:spPr>
        <p:txBody>
          <a:bodyPr wrap="square" rtlCol="0">
            <a:spAutoFit/>
          </a:bodyPr>
          <a:lstStyle/>
          <a:p>
            <a:r>
              <a:rPr lang="en-AU" b="1" dirty="0" smtClean="0">
                <a:solidFill>
                  <a:srgbClr val="7030A0"/>
                </a:solidFill>
              </a:rPr>
              <a:t>STS036</a:t>
            </a:r>
            <a:endParaRPr lang="en-AU" b="1" dirty="0">
              <a:solidFill>
                <a:srgbClr val="7030A0"/>
              </a:solidFill>
            </a:endParaRPr>
          </a:p>
        </p:txBody>
      </p:sp>
      <p:sp>
        <p:nvSpPr>
          <p:cNvPr id="12" name="Rectangle 11"/>
          <p:cNvSpPr/>
          <p:nvPr/>
        </p:nvSpPr>
        <p:spPr>
          <a:xfrm>
            <a:off x="6228184" y="4502348"/>
            <a:ext cx="1728192" cy="157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a:stretch>
            <a:fillRect/>
          </a:stretch>
        </p:blipFill>
        <p:spPr>
          <a:xfrm>
            <a:off x="-36004" y="3638044"/>
            <a:ext cx="9144000" cy="1094154"/>
          </a:xfrm>
          <a:prstGeom prst="rect">
            <a:avLst/>
          </a:prstGeom>
        </p:spPr>
      </p:pic>
    </p:spTree>
    <p:extLst>
      <p:ext uri="{BB962C8B-B14F-4D97-AF65-F5344CB8AC3E}">
        <p14:creationId xmlns:p14="http://schemas.microsoft.com/office/powerpoint/2010/main" val="321268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3"/>
          <a:srcRect r="4562" b="36775"/>
          <a:stretch/>
        </p:blipFill>
        <p:spPr>
          <a:xfrm>
            <a:off x="323529" y="1419622"/>
            <a:ext cx="8424936" cy="2592288"/>
          </a:xfrm>
          <a:prstGeom prst="rect">
            <a:avLst/>
          </a:prstGeom>
        </p:spPr>
      </p:pic>
      <p:sp>
        <p:nvSpPr>
          <p:cNvPr id="11" name="Rectangle 6"/>
          <p:cNvSpPr>
            <a:spLocks noChangeArrowheads="1"/>
          </p:cNvSpPr>
          <p:nvPr/>
        </p:nvSpPr>
        <p:spPr bwMode="auto">
          <a:xfrm>
            <a:off x="5364088" y="3309832"/>
            <a:ext cx="792088" cy="198022"/>
          </a:xfrm>
          <a:prstGeom prst="rect">
            <a:avLst/>
          </a:prstGeom>
          <a:noFill/>
          <a:ln w="28575">
            <a:solidFill>
              <a:srgbClr val="00206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 name="TextBox 8"/>
          <p:cNvSpPr txBox="1"/>
          <p:nvPr/>
        </p:nvSpPr>
        <p:spPr>
          <a:xfrm>
            <a:off x="179512" y="699542"/>
            <a:ext cx="1224136" cy="369332"/>
          </a:xfrm>
          <a:prstGeom prst="rect">
            <a:avLst/>
          </a:prstGeom>
          <a:noFill/>
        </p:spPr>
        <p:txBody>
          <a:bodyPr wrap="square" rtlCol="0">
            <a:spAutoFit/>
          </a:bodyPr>
          <a:lstStyle/>
          <a:p>
            <a:r>
              <a:rPr lang="en-AU" b="1" dirty="0" smtClean="0">
                <a:solidFill>
                  <a:srgbClr val="7030A0"/>
                </a:solidFill>
              </a:rPr>
              <a:t>STS022</a:t>
            </a:r>
            <a:endParaRPr lang="en-AU" b="1" dirty="0">
              <a:solidFill>
                <a:srgbClr val="7030A0"/>
              </a:solidFill>
            </a:endParaRPr>
          </a:p>
        </p:txBody>
      </p:sp>
    </p:spTree>
    <p:extLst>
      <p:ext uri="{BB962C8B-B14F-4D97-AF65-F5344CB8AC3E}">
        <p14:creationId xmlns:p14="http://schemas.microsoft.com/office/powerpoint/2010/main" val="158533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What is mandated?</a:t>
            </a:r>
            <a:endParaRPr lang="en-AU" dirty="0"/>
          </a:p>
        </p:txBody>
      </p:sp>
      <p:sp>
        <p:nvSpPr>
          <p:cNvPr id="4" name="Content Placeholder 3"/>
          <p:cNvSpPr>
            <a:spLocks noGrp="1"/>
          </p:cNvSpPr>
          <p:nvPr>
            <p:ph sz="half" idx="1"/>
          </p:nvPr>
        </p:nvSpPr>
        <p:spPr>
          <a:xfrm>
            <a:off x="251520" y="1334529"/>
            <a:ext cx="3384376" cy="3469469"/>
          </a:xfrm>
        </p:spPr>
        <p:txBody>
          <a:bodyPr>
            <a:normAutofit lnSpcReduction="10000"/>
          </a:bodyPr>
          <a:lstStyle/>
          <a:p>
            <a:pPr>
              <a:lnSpc>
                <a:spcPct val="120000"/>
              </a:lnSpc>
            </a:pPr>
            <a:r>
              <a:rPr lang="en-AU" dirty="0" smtClean="0"/>
              <a:t>Curriculum content</a:t>
            </a:r>
          </a:p>
          <a:p>
            <a:pPr>
              <a:lnSpc>
                <a:spcPct val="120000"/>
              </a:lnSpc>
            </a:pPr>
            <a:r>
              <a:rPr lang="en-AU" dirty="0" smtClean="0"/>
              <a:t>Achievement standards</a:t>
            </a:r>
          </a:p>
          <a:p>
            <a:pPr>
              <a:lnSpc>
                <a:spcPct val="120000"/>
              </a:lnSpc>
            </a:pPr>
            <a:r>
              <a:rPr lang="en-AU" dirty="0" smtClean="0"/>
              <a:t>Principles of Teaching, Learning and Assessment</a:t>
            </a:r>
          </a:p>
          <a:p>
            <a:pPr>
              <a:lnSpc>
                <a:spcPct val="120000"/>
              </a:lnSpc>
            </a:pPr>
            <a:r>
              <a:rPr lang="en-AU" dirty="0" smtClean="0"/>
              <a:t>Reporting student achievement</a:t>
            </a:r>
            <a:endParaRPr lang="en-US" dirty="0"/>
          </a:p>
          <a:p>
            <a:endParaRPr lang="en-AU" dirty="0"/>
          </a:p>
        </p:txBody>
      </p:sp>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96" t="7623" r="5421" b="14628"/>
          <a:stretch/>
        </p:blipFill>
        <p:spPr>
          <a:xfrm>
            <a:off x="3923928" y="871236"/>
            <a:ext cx="4818422" cy="3950629"/>
          </a:xfrm>
        </p:spPr>
      </p:pic>
    </p:spTree>
    <p:extLst>
      <p:ext uri="{BB962C8B-B14F-4D97-AF65-F5344CB8AC3E}">
        <p14:creationId xmlns:p14="http://schemas.microsoft.com/office/powerpoint/2010/main" val="9229207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840" y="2787774"/>
            <a:ext cx="9110081" cy="1609725"/>
          </a:xfrm>
          <a:prstGeom prst="rect">
            <a:avLst/>
          </a:prstGeom>
        </p:spPr>
      </p:pic>
      <p:sp>
        <p:nvSpPr>
          <p:cNvPr id="15" name="Rectangle 14"/>
          <p:cNvSpPr/>
          <p:nvPr/>
        </p:nvSpPr>
        <p:spPr>
          <a:xfrm>
            <a:off x="7163322" y="3095385"/>
            <a:ext cx="864096" cy="86409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4713390" y="3095385"/>
            <a:ext cx="837127" cy="864096"/>
          </a:xfrm>
          <a:prstGeom prst="rect">
            <a:avLst/>
          </a:prstGeom>
          <a:no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Content Placeholder 7"/>
          <p:cNvPicPr>
            <a:picLocks noChangeAspect="1"/>
          </p:cNvPicPr>
          <p:nvPr/>
        </p:nvPicPr>
        <p:blipFill rotWithShape="1">
          <a:blip r:embed="rId4"/>
          <a:srcRect t="68000"/>
          <a:stretch/>
        </p:blipFill>
        <p:spPr>
          <a:xfrm>
            <a:off x="13838" y="1104117"/>
            <a:ext cx="9146858" cy="1333744"/>
          </a:xfrm>
          <a:prstGeom prst="rect">
            <a:avLst/>
          </a:prstGeom>
        </p:spPr>
      </p:pic>
      <p:sp>
        <p:nvSpPr>
          <p:cNvPr id="16" name="Rectangle 15"/>
          <p:cNvSpPr/>
          <p:nvPr/>
        </p:nvSpPr>
        <p:spPr>
          <a:xfrm>
            <a:off x="5506308" y="3095385"/>
            <a:ext cx="864096" cy="86409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79512" y="699542"/>
            <a:ext cx="1224136" cy="369332"/>
          </a:xfrm>
          <a:prstGeom prst="rect">
            <a:avLst/>
          </a:prstGeom>
          <a:noFill/>
        </p:spPr>
        <p:txBody>
          <a:bodyPr wrap="square" rtlCol="0">
            <a:spAutoFit/>
          </a:bodyPr>
          <a:lstStyle/>
          <a:p>
            <a:r>
              <a:rPr lang="en-AU" b="1" dirty="0" smtClean="0">
                <a:solidFill>
                  <a:srgbClr val="7030A0"/>
                </a:solidFill>
              </a:rPr>
              <a:t>STS022</a:t>
            </a:r>
            <a:endParaRPr lang="en-AU" b="1" dirty="0">
              <a:solidFill>
                <a:srgbClr val="7030A0"/>
              </a:solidFill>
            </a:endParaRPr>
          </a:p>
        </p:txBody>
      </p:sp>
    </p:spTree>
    <p:extLst>
      <p:ext uri="{BB962C8B-B14F-4D97-AF65-F5344CB8AC3E}">
        <p14:creationId xmlns:p14="http://schemas.microsoft.com/office/powerpoint/2010/main" val="10870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695" b="19519"/>
          <a:stretch/>
        </p:blipFill>
        <p:spPr>
          <a:xfrm>
            <a:off x="0" y="1131590"/>
            <a:ext cx="9144000" cy="1944217"/>
          </a:xfrm>
          <a:prstGeom prst="rect">
            <a:avLst/>
          </a:prstGeom>
        </p:spPr>
      </p:pic>
      <p:sp>
        <p:nvSpPr>
          <p:cNvPr id="3" name="TextBox 2"/>
          <p:cNvSpPr txBox="1"/>
          <p:nvPr/>
        </p:nvSpPr>
        <p:spPr>
          <a:xfrm>
            <a:off x="179512" y="699542"/>
            <a:ext cx="1224136" cy="369332"/>
          </a:xfrm>
          <a:prstGeom prst="rect">
            <a:avLst/>
          </a:prstGeom>
          <a:noFill/>
        </p:spPr>
        <p:txBody>
          <a:bodyPr wrap="square" rtlCol="0">
            <a:spAutoFit/>
          </a:bodyPr>
          <a:lstStyle/>
          <a:p>
            <a:r>
              <a:rPr lang="en-AU" b="1" dirty="0" smtClean="0">
                <a:solidFill>
                  <a:srgbClr val="7030A0"/>
                </a:solidFill>
              </a:rPr>
              <a:t>STS022</a:t>
            </a:r>
            <a:endParaRPr lang="en-AU" b="1" dirty="0">
              <a:solidFill>
                <a:srgbClr val="7030A0"/>
              </a:solidFill>
            </a:endParaRPr>
          </a:p>
        </p:txBody>
      </p:sp>
    </p:spTree>
    <p:extLst>
      <p:ext uri="{BB962C8B-B14F-4D97-AF65-F5344CB8AC3E}">
        <p14:creationId xmlns:p14="http://schemas.microsoft.com/office/powerpoint/2010/main" val="39967001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71600" y="689816"/>
            <a:ext cx="3250704" cy="4112771"/>
          </a:xfrm>
          <a:prstGeom prst="rect">
            <a:avLst/>
          </a:prstGeom>
        </p:spPr>
      </p:pic>
      <p:pic>
        <p:nvPicPr>
          <p:cNvPr id="6" name="Picture 5"/>
          <p:cNvPicPr>
            <a:picLocks noChangeAspect="1"/>
          </p:cNvPicPr>
          <p:nvPr/>
        </p:nvPicPr>
        <p:blipFill>
          <a:blip r:embed="rId4"/>
          <a:stretch>
            <a:fillRect/>
          </a:stretch>
        </p:blipFill>
        <p:spPr>
          <a:xfrm>
            <a:off x="4716016" y="691685"/>
            <a:ext cx="3250704" cy="4134509"/>
          </a:xfrm>
          <a:prstGeom prst="rect">
            <a:avLst/>
          </a:prstGeom>
        </p:spPr>
      </p:pic>
      <p:sp>
        <p:nvSpPr>
          <p:cNvPr id="7" name="TextBox 6"/>
          <p:cNvSpPr txBox="1"/>
          <p:nvPr/>
        </p:nvSpPr>
        <p:spPr>
          <a:xfrm>
            <a:off x="179512" y="699542"/>
            <a:ext cx="1224136" cy="369332"/>
          </a:xfrm>
          <a:prstGeom prst="rect">
            <a:avLst/>
          </a:prstGeom>
          <a:noFill/>
        </p:spPr>
        <p:txBody>
          <a:bodyPr wrap="square" rtlCol="0">
            <a:spAutoFit/>
          </a:bodyPr>
          <a:lstStyle/>
          <a:p>
            <a:r>
              <a:rPr lang="en-AU" b="1" dirty="0" smtClean="0">
                <a:solidFill>
                  <a:srgbClr val="7030A0"/>
                </a:solidFill>
              </a:rPr>
              <a:t>STS028</a:t>
            </a:r>
            <a:endParaRPr lang="en-AU" b="1" dirty="0">
              <a:solidFill>
                <a:srgbClr val="7030A0"/>
              </a:solidFill>
            </a:endParaRPr>
          </a:p>
        </p:txBody>
      </p:sp>
    </p:spTree>
    <p:extLst>
      <p:ext uri="{BB962C8B-B14F-4D97-AF65-F5344CB8AC3E}">
        <p14:creationId xmlns:p14="http://schemas.microsoft.com/office/powerpoint/2010/main" val="3074181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9512" y="699542"/>
            <a:ext cx="1224136" cy="369332"/>
          </a:xfrm>
          <a:prstGeom prst="rect">
            <a:avLst/>
          </a:prstGeom>
          <a:noFill/>
        </p:spPr>
        <p:txBody>
          <a:bodyPr wrap="square" rtlCol="0">
            <a:spAutoFit/>
          </a:bodyPr>
          <a:lstStyle/>
          <a:p>
            <a:r>
              <a:rPr lang="en-AU" b="1" dirty="0" smtClean="0">
                <a:solidFill>
                  <a:srgbClr val="7030A0"/>
                </a:solidFill>
              </a:rPr>
              <a:t>STS028</a:t>
            </a:r>
            <a:endParaRPr lang="en-AU" b="1" dirty="0">
              <a:solidFill>
                <a:srgbClr val="7030A0"/>
              </a:solidFill>
            </a:endParaRPr>
          </a:p>
        </p:txBody>
      </p:sp>
      <p:pic>
        <p:nvPicPr>
          <p:cNvPr id="2" name="Picture 1"/>
          <p:cNvPicPr>
            <a:picLocks noChangeAspect="1"/>
          </p:cNvPicPr>
          <p:nvPr/>
        </p:nvPicPr>
        <p:blipFill>
          <a:blip r:embed="rId3"/>
          <a:stretch>
            <a:fillRect/>
          </a:stretch>
        </p:blipFill>
        <p:spPr>
          <a:xfrm>
            <a:off x="1547664" y="627534"/>
            <a:ext cx="5400600" cy="4238028"/>
          </a:xfrm>
          <a:prstGeom prst="rect">
            <a:avLst/>
          </a:prstGeom>
        </p:spPr>
      </p:pic>
      <p:sp>
        <p:nvSpPr>
          <p:cNvPr id="5" name="Rectangle 4"/>
          <p:cNvSpPr/>
          <p:nvPr/>
        </p:nvSpPr>
        <p:spPr>
          <a:xfrm>
            <a:off x="1763688" y="1209522"/>
            <a:ext cx="3600400" cy="114620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1763688" y="2355727"/>
            <a:ext cx="3600400" cy="653995"/>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763688" y="3009722"/>
            <a:ext cx="3600400" cy="93018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763688" y="3939903"/>
            <a:ext cx="3600400" cy="925660"/>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4"/>
          <a:stretch>
            <a:fillRect/>
          </a:stretch>
        </p:blipFill>
        <p:spPr>
          <a:xfrm>
            <a:off x="6084167" y="987574"/>
            <a:ext cx="2833959" cy="936104"/>
          </a:xfrm>
          <a:prstGeom prst="rect">
            <a:avLst/>
          </a:prstGeom>
        </p:spPr>
      </p:pic>
    </p:spTree>
    <p:extLst>
      <p:ext uri="{BB962C8B-B14F-4D97-AF65-F5344CB8AC3E}">
        <p14:creationId xmlns:p14="http://schemas.microsoft.com/office/powerpoint/2010/main" val="359994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What’s new</a:t>
            </a:r>
            <a:endParaRPr lang="en-AU" dirty="0"/>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1955073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Non-approval of grades</a:t>
            </a:r>
            <a:endParaRPr lang="en-AU" dirty="0"/>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7862614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Board Resolution – 27 June 2017</a:t>
            </a:r>
            <a:endParaRPr lang="en-AU" dirty="0"/>
          </a:p>
        </p:txBody>
      </p:sp>
      <p:sp>
        <p:nvSpPr>
          <p:cNvPr id="3" name="Content Placeholder 2"/>
          <p:cNvSpPr>
            <a:spLocks noGrp="1"/>
          </p:cNvSpPr>
          <p:nvPr>
            <p:ph idx="1"/>
          </p:nvPr>
        </p:nvSpPr>
        <p:spPr/>
        <p:txBody>
          <a:bodyPr>
            <a:noAutofit/>
          </a:bodyPr>
          <a:lstStyle/>
          <a:p>
            <a:pPr marL="0" indent="0">
              <a:buNone/>
            </a:pPr>
            <a:r>
              <a:rPr lang="en-AU" dirty="0" smtClean="0"/>
              <a:t>Rejection of grades</a:t>
            </a:r>
          </a:p>
          <a:p>
            <a:pPr>
              <a:spcAft>
                <a:spcPts val="300"/>
              </a:spcAft>
            </a:pPr>
            <a:r>
              <a:rPr lang="en-AU" dirty="0" smtClean="0"/>
              <a:t>The Board noted the feedback from the Secondary Principals’ Advisory Committee regarding the non-approval of grades under the approved grading review process (approved at the November 2016 Board meeting – resolution 77/16).</a:t>
            </a:r>
          </a:p>
          <a:p>
            <a:pPr marL="0" indent="0">
              <a:buNone/>
            </a:pPr>
            <a:r>
              <a:rPr lang="en-AU" dirty="0" smtClean="0"/>
              <a:t>Resolution 48/17</a:t>
            </a:r>
          </a:p>
          <a:p>
            <a:r>
              <a:rPr lang="en-AU" dirty="0" smtClean="0"/>
              <a:t>The Board approved the proposal to amend the Grade Approval Process for 2017.</a:t>
            </a:r>
          </a:p>
        </p:txBody>
      </p:sp>
    </p:spTree>
    <p:extLst>
      <p:ext uri="{BB962C8B-B14F-4D97-AF65-F5344CB8AC3E}">
        <p14:creationId xmlns:p14="http://schemas.microsoft.com/office/powerpoint/2010/main" val="13666948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Non-Approval of Grades</a:t>
            </a:r>
            <a:endParaRPr lang="en-AU" dirty="0"/>
          </a:p>
        </p:txBody>
      </p:sp>
      <p:sp>
        <p:nvSpPr>
          <p:cNvPr id="3" name="Content Placeholder 2"/>
          <p:cNvSpPr>
            <a:spLocks noGrp="1"/>
          </p:cNvSpPr>
          <p:nvPr>
            <p:ph idx="1"/>
          </p:nvPr>
        </p:nvSpPr>
        <p:spPr/>
        <p:txBody>
          <a:bodyPr/>
          <a:lstStyle/>
          <a:p>
            <a:r>
              <a:rPr lang="en-AU" dirty="0" smtClean="0"/>
              <a:t>2018 Pilot year for process with Year 12 </a:t>
            </a:r>
          </a:p>
          <a:p>
            <a:r>
              <a:rPr lang="en-AU" dirty="0" smtClean="0"/>
              <a:t>Follow-up from grading reviews</a:t>
            </a:r>
          </a:p>
          <a:p>
            <a:r>
              <a:rPr lang="en-AU" dirty="0" smtClean="0"/>
              <a:t>Proposed/final grades -vs- grading review advice</a:t>
            </a:r>
          </a:p>
          <a:p>
            <a:r>
              <a:rPr lang="en-AU" dirty="0" smtClean="0"/>
              <a:t>Consequences and implications for the WACE</a:t>
            </a:r>
          </a:p>
          <a:p>
            <a:r>
              <a:rPr lang="en-AU" dirty="0" smtClean="0"/>
              <a:t>2019 formal use of Notices of Intent</a:t>
            </a:r>
            <a:endParaRPr lang="en-AU" dirty="0"/>
          </a:p>
        </p:txBody>
      </p:sp>
    </p:spTree>
    <p:extLst>
      <p:ext uri="{BB962C8B-B14F-4D97-AF65-F5344CB8AC3E}">
        <p14:creationId xmlns:p14="http://schemas.microsoft.com/office/powerpoint/2010/main" val="3239715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Non-Approval of Grades – Process and notice</a:t>
            </a:r>
            <a:endParaRPr lang="en-AU" dirty="0"/>
          </a:p>
        </p:txBody>
      </p:sp>
      <p:sp>
        <p:nvSpPr>
          <p:cNvPr id="3" name="Content Placeholder 2"/>
          <p:cNvSpPr>
            <a:spLocks noGrp="1"/>
          </p:cNvSpPr>
          <p:nvPr>
            <p:ph idx="1"/>
          </p:nvPr>
        </p:nvSpPr>
        <p:spPr/>
        <p:txBody>
          <a:bodyPr/>
          <a:lstStyle/>
          <a:p>
            <a:pPr marL="0" indent="0">
              <a:buNone/>
            </a:pPr>
            <a:r>
              <a:rPr lang="en-AU" dirty="0" smtClean="0"/>
              <a:t>Process</a:t>
            </a:r>
          </a:p>
          <a:p>
            <a:r>
              <a:rPr lang="en-AU" dirty="0" smtClean="0"/>
              <a:t>Critical role of all school visits and school preparation</a:t>
            </a:r>
          </a:p>
          <a:p>
            <a:r>
              <a:rPr lang="en-AU" dirty="0" smtClean="0"/>
              <a:t>Fairness … prior warning and due process</a:t>
            </a:r>
          </a:p>
          <a:p>
            <a:pPr>
              <a:spcAft>
                <a:spcPts val="300"/>
              </a:spcAft>
            </a:pPr>
            <a:r>
              <a:rPr lang="en-AU" dirty="0" smtClean="0"/>
              <a:t>Update School Assessment Policy re: student work retention</a:t>
            </a:r>
          </a:p>
          <a:p>
            <a:pPr marL="0" indent="0">
              <a:buNone/>
            </a:pPr>
            <a:r>
              <a:rPr lang="en-AU" dirty="0" smtClean="0"/>
              <a:t>Notice of Intent</a:t>
            </a:r>
          </a:p>
          <a:p>
            <a:r>
              <a:rPr lang="en-AU" dirty="0" smtClean="0"/>
              <a:t>Responsibility to inform students/parents of implications</a:t>
            </a:r>
          </a:p>
          <a:p>
            <a:r>
              <a:rPr lang="en-AU" dirty="0" smtClean="0"/>
              <a:t>Brief turnaround time</a:t>
            </a:r>
          </a:p>
          <a:p>
            <a:pPr lvl="1"/>
            <a:endParaRPr lang="en-AU" dirty="0" smtClean="0"/>
          </a:p>
        </p:txBody>
      </p:sp>
    </p:spTree>
    <p:extLst>
      <p:ext uri="{BB962C8B-B14F-4D97-AF65-F5344CB8AC3E}">
        <p14:creationId xmlns:p14="http://schemas.microsoft.com/office/powerpoint/2010/main" val="39146215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WACE  Checker</a:t>
            </a:r>
            <a:endParaRPr lang="en-AU" dirty="0">
              <a:solidFill>
                <a:srgbClr val="FF0000"/>
              </a:solidFill>
            </a:endParaRPr>
          </a:p>
        </p:txBody>
      </p:sp>
      <p:pic>
        <p:nvPicPr>
          <p:cNvPr id="4" name="Content Placeholder 3"/>
          <p:cNvPicPr>
            <a:picLocks noGrp="1" noChangeAspect="1"/>
          </p:cNvPicPr>
          <p:nvPr>
            <p:ph idx="1"/>
          </p:nvPr>
        </p:nvPicPr>
        <p:blipFill rotWithShape="1">
          <a:blip r:embed="rId3"/>
          <a:srcRect l="4136" r="1538"/>
          <a:stretch/>
        </p:blipFill>
        <p:spPr>
          <a:xfrm>
            <a:off x="1151620" y="1419224"/>
            <a:ext cx="6840760" cy="3463290"/>
          </a:xfrm>
        </p:spPr>
      </p:pic>
    </p:spTree>
    <p:extLst>
      <p:ext uri="{BB962C8B-B14F-4D97-AF65-F5344CB8AC3E}">
        <p14:creationId xmlns:p14="http://schemas.microsoft.com/office/powerpoint/2010/main" val="3333319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994" y="771550"/>
            <a:ext cx="8686011" cy="3952839"/>
          </a:xfrm>
          <a:prstGeom prst="rect">
            <a:avLst/>
          </a:prstGeom>
        </p:spPr>
      </p:pic>
      <p:sp>
        <p:nvSpPr>
          <p:cNvPr id="5" name="Rectangle 4"/>
          <p:cNvSpPr/>
          <p:nvPr/>
        </p:nvSpPr>
        <p:spPr>
          <a:xfrm>
            <a:off x="4572000" y="1635646"/>
            <a:ext cx="1728192" cy="1728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Tree>
    <p:extLst>
      <p:ext uri="{BB962C8B-B14F-4D97-AF65-F5344CB8AC3E}">
        <p14:creationId xmlns:p14="http://schemas.microsoft.com/office/powerpoint/2010/main" val="305924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2982" r="1585"/>
          <a:stretch/>
        </p:blipFill>
        <p:spPr>
          <a:xfrm>
            <a:off x="1115616" y="843558"/>
            <a:ext cx="6912768" cy="3961036"/>
          </a:xfrm>
          <a:prstGeom prst="rect">
            <a:avLst/>
          </a:prstGeom>
        </p:spPr>
      </p:pic>
    </p:spTree>
    <p:extLst>
      <p:ext uri="{BB962C8B-B14F-4D97-AF65-F5344CB8AC3E}">
        <p14:creationId xmlns:p14="http://schemas.microsoft.com/office/powerpoint/2010/main" val="20899687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Wace manual update</a:t>
            </a:r>
            <a:endParaRPr lang="en-AU" dirty="0"/>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1955073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Retention of student work </a:t>
            </a:r>
            <a:r>
              <a:rPr lang="en-AU" dirty="0"/>
              <a:t>– </a:t>
            </a:r>
            <a:r>
              <a:rPr lang="en-AU" dirty="0" smtClean="0"/>
              <a:t>Option </a:t>
            </a:r>
            <a:r>
              <a:rPr lang="en-AU" dirty="0"/>
              <a:t>1 </a:t>
            </a:r>
          </a:p>
        </p:txBody>
      </p:sp>
      <p:sp>
        <p:nvSpPr>
          <p:cNvPr id="3" name="Content Placeholder 2"/>
          <p:cNvSpPr>
            <a:spLocks noGrp="1"/>
          </p:cNvSpPr>
          <p:nvPr>
            <p:ph idx="1"/>
          </p:nvPr>
        </p:nvSpPr>
        <p:spPr>
          <a:xfrm>
            <a:off x="251520" y="1347614"/>
            <a:ext cx="8640960" cy="3528392"/>
          </a:xfrm>
        </p:spPr>
        <p:txBody>
          <a:bodyPr>
            <a:normAutofit/>
          </a:bodyPr>
          <a:lstStyle/>
          <a:p>
            <a:pPr marL="0" indent="0">
              <a:buNone/>
            </a:pPr>
            <a:r>
              <a:rPr lang="en-AU" dirty="0" smtClean="0"/>
              <a:t>The school establishes an assessment file for each student which:</a:t>
            </a:r>
          </a:p>
          <a:p>
            <a:r>
              <a:rPr lang="en-AU" dirty="0" smtClean="0"/>
              <a:t>contains all marked written assessment tasks, and can be accessed by the student for revision purposes</a:t>
            </a:r>
          </a:p>
          <a:p>
            <a:r>
              <a:rPr lang="en-AU" dirty="0" smtClean="0"/>
              <a:t>is retained by the school until the results are accepted by the Authority</a:t>
            </a:r>
          </a:p>
          <a:p>
            <a:r>
              <a:rPr lang="en-AU" dirty="0" smtClean="0"/>
              <a:t>is returned to the student within a specified period after the results are accepted by the Authority or is securely disposed of by the school.</a:t>
            </a:r>
          </a:p>
          <a:p>
            <a:pPr marL="0" indent="0" algn="r">
              <a:lnSpc>
                <a:spcPct val="120000"/>
              </a:lnSpc>
              <a:buNone/>
            </a:pPr>
            <a:r>
              <a:rPr lang="en-AU" sz="1600" dirty="0"/>
              <a:t>2.8.2 </a:t>
            </a:r>
            <a:r>
              <a:rPr lang="en-AU" sz="1600" i="1" dirty="0"/>
              <a:t>WACE Manual </a:t>
            </a:r>
            <a:r>
              <a:rPr lang="en-AU" sz="1600" i="1" dirty="0" smtClean="0"/>
              <a:t>2018</a:t>
            </a:r>
            <a:r>
              <a:rPr lang="en-AU" sz="1600" dirty="0" smtClean="0"/>
              <a:t> p. </a:t>
            </a:r>
            <a:r>
              <a:rPr lang="en-AU" sz="1600" dirty="0"/>
              <a:t>34</a:t>
            </a:r>
          </a:p>
        </p:txBody>
      </p:sp>
    </p:spTree>
    <p:extLst>
      <p:ext uri="{BB962C8B-B14F-4D97-AF65-F5344CB8AC3E}">
        <p14:creationId xmlns:p14="http://schemas.microsoft.com/office/powerpoint/2010/main" val="42304502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Retention of student work – Option 2 </a:t>
            </a:r>
            <a:endParaRPr lang="en-AU" dirty="0"/>
          </a:p>
        </p:txBody>
      </p:sp>
      <p:sp>
        <p:nvSpPr>
          <p:cNvPr id="3" name="Content Placeholder 2"/>
          <p:cNvSpPr>
            <a:spLocks noGrp="1"/>
          </p:cNvSpPr>
          <p:nvPr>
            <p:ph idx="1"/>
          </p:nvPr>
        </p:nvSpPr>
        <p:spPr>
          <a:xfrm>
            <a:off x="251520" y="1347614"/>
            <a:ext cx="8784976" cy="3528392"/>
          </a:xfrm>
        </p:spPr>
        <p:txBody>
          <a:bodyPr>
            <a:normAutofit fontScale="25000" lnSpcReduction="20000"/>
          </a:bodyPr>
          <a:lstStyle/>
          <a:p>
            <a:pPr marL="0" indent="0">
              <a:lnSpc>
                <a:spcPct val="120000"/>
              </a:lnSpc>
              <a:buNone/>
            </a:pPr>
            <a:r>
              <a:rPr lang="en-AU" sz="9600" dirty="0" smtClean="0"/>
              <a:t>The school does not physically retain students’ written work:</a:t>
            </a:r>
          </a:p>
          <a:p>
            <a:pPr>
              <a:lnSpc>
                <a:spcPct val="120000"/>
              </a:lnSpc>
            </a:pPr>
            <a:r>
              <a:rPr lang="en-AU" sz="9600" dirty="0" smtClean="0"/>
              <a:t>students are responsible for retaining all of their marked written assessment tasks</a:t>
            </a:r>
          </a:p>
          <a:p>
            <a:pPr>
              <a:lnSpc>
                <a:spcPct val="120000"/>
              </a:lnSpc>
            </a:pPr>
            <a:r>
              <a:rPr lang="en-AU" sz="9600" dirty="0" smtClean="0"/>
              <a:t>the School Assessment Policy advises students that the Authority may request access to student assessed work during the school year</a:t>
            </a:r>
          </a:p>
          <a:p>
            <a:pPr>
              <a:lnSpc>
                <a:spcPct val="120000"/>
              </a:lnSpc>
            </a:pPr>
            <a:r>
              <a:rPr lang="en-AU" sz="9600" dirty="0" smtClean="0"/>
              <a:t>non provision of assessed work by a student for the purpose of Authority grade validation or moderation processes may impact on the Authority approval of final grades. </a:t>
            </a:r>
          </a:p>
          <a:p>
            <a:pPr marL="0" indent="0" algn="r">
              <a:lnSpc>
                <a:spcPct val="120000"/>
              </a:lnSpc>
              <a:buNone/>
            </a:pPr>
            <a:r>
              <a:rPr lang="en-AU" sz="6400" dirty="0" smtClean="0"/>
              <a:t>2.8.2 </a:t>
            </a:r>
            <a:r>
              <a:rPr lang="en-AU" sz="6400" i="1" dirty="0" smtClean="0"/>
              <a:t>WACE Manual 2018</a:t>
            </a:r>
            <a:r>
              <a:rPr lang="en-AU" sz="6400" dirty="0" smtClean="0"/>
              <a:t> p. 34</a:t>
            </a:r>
            <a:endParaRPr lang="en-AU" sz="6400" dirty="0"/>
          </a:p>
        </p:txBody>
      </p:sp>
    </p:spTree>
    <p:extLst>
      <p:ext uri="{BB962C8B-B14F-4D97-AF65-F5344CB8AC3E}">
        <p14:creationId xmlns:p14="http://schemas.microsoft.com/office/powerpoint/2010/main" val="7519538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9542"/>
            <a:ext cx="8229600" cy="648072"/>
          </a:xfrm>
        </p:spPr>
        <p:txBody>
          <a:bodyPr>
            <a:noAutofit/>
          </a:bodyPr>
          <a:lstStyle/>
          <a:p>
            <a:r>
              <a:rPr lang="en-AU" sz="3800" dirty="0" smtClean="0"/>
              <a:t>Unit completion and allocation of grades</a:t>
            </a:r>
            <a:endParaRPr lang="en-AU" sz="3800" dirty="0"/>
          </a:p>
        </p:txBody>
      </p:sp>
      <p:sp>
        <p:nvSpPr>
          <p:cNvPr id="3" name="Content Placeholder 2"/>
          <p:cNvSpPr>
            <a:spLocks noGrp="1"/>
          </p:cNvSpPr>
          <p:nvPr>
            <p:ph idx="1"/>
          </p:nvPr>
        </p:nvSpPr>
        <p:spPr>
          <a:xfrm>
            <a:off x="457200" y="1347614"/>
            <a:ext cx="8229600" cy="3247008"/>
          </a:xfrm>
        </p:spPr>
        <p:txBody>
          <a:bodyPr/>
          <a:lstStyle/>
          <a:p>
            <a:pPr marL="0" indent="0">
              <a:buNone/>
            </a:pPr>
            <a:r>
              <a:rPr lang="en-AU" dirty="0"/>
              <a:t>Completion </a:t>
            </a:r>
            <a:r>
              <a:rPr lang="en-AU" dirty="0" smtClean="0"/>
              <a:t>includes the ‘educational program’ </a:t>
            </a:r>
            <a:r>
              <a:rPr lang="en-AU" b="1" dirty="0" smtClean="0"/>
              <a:t>and</a:t>
            </a:r>
            <a:r>
              <a:rPr lang="en-AU" dirty="0" smtClean="0"/>
              <a:t> the ‘assessment program’</a:t>
            </a:r>
            <a:endParaRPr lang="en-AU" dirty="0"/>
          </a:p>
          <a:p>
            <a:r>
              <a:rPr lang="en-AU" i="1" dirty="0" smtClean="0"/>
              <a:t>‘… reason for non-completion is acceptable … sufficient evidence is available … teacher can make a professional judgement.’ </a:t>
            </a:r>
            <a:endParaRPr lang="en-AU" dirty="0" smtClean="0"/>
          </a:p>
          <a:p>
            <a:pPr marL="0" indent="0" algn="r">
              <a:buNone/>
            </a:pPr>
            <a:r>
              <a:rPr lang="en-AU" sz="1600" dirty="0" smtClean="0"/>
              <a:t>2.4.3 </a:t>
            </a:r>
            <a:r>
              <a:rPr lang="en-AU" sz="1600" i="1" dirty="0" smtClean="0"/>
              <a:t>WACE Manual 2018</a:t>
            </a:r>
            <a:r>
              <a:rPr lang="en-AU" sz="1600" dirty="0" smtClean="0"/>
              <a:t> p. 18 </a:t>
            </a:r>
            <a:endParaRPr lang="en-AU" sz="1600" dirty="0"/>
          </a:p>
        </p:txBody>
      </p:sp>
    </p:spTree>
    <p:extLst>
      <p:ext uri="{BB962C8B-B14F-4D97-AF65-F5344CB8AC3E}">
        <p14:creationId xmlns:p14="http://schemas.microsoft.com/office/powerpoint/2010/main" val="22091867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Information about new rules for Foundation</a:t>
            </a:r>
            <a:endParaRPr lang="en-AU" dirty="0"/>
          </a:p>
        </p:txBody>
      </p:sp>
      <p:sp>
        <p:nvSpPr>
          <p:cNvPr id="3" name="Content Placeholder 2"/>
          <p:cNvSpPr>
            <a:spLocks noGrp="1"/>
          </p:cNvSpPr>
          <p:nvPr>
            <p:ph idx="1"/>
          </p:nvPr>
        </p:nvSpPr>
        <p:spPr/>
        <p:txBody>
          <a:bodyPr/>
          <a:lstStyle/>
          <a:p>
            <a:r>
              <a:rPr lang="en-AU" dirty="0" smtClean="0"/>
              <a:t>Clarity about eligibility</a:t>
            </a:r>
          </a:p>
          <a:p>
            <a:r>
              <a:rPr lang="en-AU" dirty="0" smtClean="0"/>
              <a:t>Category 1 and 2 </a:t>
            </a:r>
          </a:p>
          <a:p>
            <a:r>
              <a:rPr lang="en-AU" dirty="0" smtClean="0"/>
              <a:t>Two amendments</a:t>
            </a:r>
          </a:p>
          <a:p>
            <a:pPr lvl="1"/>
            <a:r>
              <a:rPr lang="en-AU" dirty="0" smtClean="0"/>
              <a:t>literacy affects access to List B Foundation</a:t>
            </a:r>
          </a:p>
          <a:p>
            <a:pPr lvl="1"/>
            <a:r>
              <a:rPr lang="en-AU" dirty="0" smtClean="0"/>
              <a:t>enrolment without OLNA completion</a:t>
            </a:r>
          </a:p>
        </p:txBody>
      </p:sp>
    </p:spTree>
    <p:extLst>
      <p:ext uri="{BB962C8B-B14F-4D97-AF65-F5344CB8AC3E}">
        <p14:creationId xmlns:p14="http://schemas.microsoft.com/office/powerpoint/2010/main" val="4404957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Allocation of grade cut-offs</a:t>
            </a:r>
            <a:endParaRPr lang="en-AU" dirty="0"/>
          </a:p>
        </p:txBody>
      </p:sp>
      <p:sp>
        <p:nvSpPr>
          <p:cNvPr id="3" name="Content Placeholder 2"/>
          <p:cNvSpPr>
            <a:spLocks noGrp="1"/>
          </p:cNvSpPr>
          <p:nvPr>
            <p:ph idx="1"/>
          </p:nvPr>
        </p:nvSpPr>
        <p:spPr/>
        <p:txBody>
          <a:bodyPr/>
          <a:lstStyle/>
          <a:p>
            <a:r>
              <a:rPr lang="en-AU" dirty="0" smtClean="0"/>
              <a:t>generate a ranked list of all students based on the weighted mark out of 100 using the school’s assessment outline </a:t>
            </a:r>
          </a:p>
          <a:p>
            <a:r>
              <a:rPr lang="en-AU" dirty="0" smtClean="0"/>
              <a:t>compare the work for selected students with the grade descriptions </a:t>
            </a:r>
          </a:p>
          <a:p>
            <a:r>
              <a:rPr lang="en-AU" dirty="0" smtClean="0"/>
              <a:t>identify from the ranked list a ‘gap’ in the marks </a:t>
            </a:r>
          </a:p>
          <a:p>
            <a:r>
              <a:rPr lang="en-AU" dirty="0" smtClean="0"/>
              <a:t>examine the work of the students either side of this point </a:t>
            </a:r>
          </a:p>
          <a:p>
            <a:r>
              <a:rPr lang="en-AU" dirty="0" smtClean="0"/>
              <a:t>determine the cut-offs</a:t>
            </a:r>
          </a:p>
          <a:p>
            <a:endParaRPr lang="en-AU" dirty="0"/>
          </a:p>
        </p:txBody>
      </p:sp>
    </p:spTree>
    <p:extLst>
      <p:ext uri="{BB962C8B-B14F-4D97-AF65-F5344CB8AC3E}">
        <p14:creationId xmlns:p14="http://schemas.microsoft.com/office/powerpoint/2010/main" val="15467771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Final advice</a:t>
            </a:r>
            <a:endParaRPr lang="en-AU" dirty="0"/>
          </a:p>
        </p:txBody>
      </p:sp>
      <p:sp>
        <p:nvSpPr>
          <p:cNvPr id="3" name="Content Placeholder 2"/>
          <p:cNvSpPr>
            <a:spLocks noGrp="1"/>
          </p:cNvSpPr>
          <p:nvPr>
            <p:ph idx="1"/>
          </p:nvPr>
        </p:nvSpPr>
        <p:spPr/>
        <p:txBody>
          <a:bodyPr/>
          <a:lstStyle/>
          <a:p>
            <a:r>
              <a:rPr lang="en-AU" i="1" dirty="0" smtClean="0"/>
              <a:t>WACE Manual 2018</a:t>
            </a:r>
          </a:p>
          <a:p>
            <a:r>
              <a:rPr lang="en-AU" dirty="0" smtClean="0"/>
              <a:t>Meeting deadlines in </a:t>
            </a:r>
            <a:r>
              <a:rPr lang="en-AU" i="1" dirty="0" smtClean="0"/>
              <a:t>Activities Schedule</a:t>
            </a:r>
          </a:p>
          <a:p>
            <a:r>
              <a:rPr lang="en-AU" dirty="0" smtClean="0"/>
              <a:t>Check uploaded data</a:t>
            </a:r>
          </a:p>
          <a:p>
            <a:r>
              <a:rPr lang="en-AU" dirty="0" smtClean="0"/>
              <a:t>Assessment policy</a:t>
            </a:r>
          </a:p>
          <a:p>
            <a:r>
              <a:rPr lang="en-AU" dirty="0" err="1" smtClean="0"/>
              <a:t>eCirculars</a:t>
            </a:r>
            <a:endParaRPr lang="en-AU" dirty="0" smtClean="0"/>
          </a:p>
        </p:txBody>
      </p:sp>
    </p:spTree>
    <p:extLst>
      <p:ext uri="{BB962C8B-B14F-4D97-AF65-F5344CB8AC3E}">
        <p14:creationId xmlns:p14="http://schemas.microsoft.com/office/powerpoint/2010/main" val="32485303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0825" y="1501493"/>
            <a:ext cx="3097039" cy="599744"/>
          </a:xfrm>
        </p:spPr>
      </p:pic>
      <p:pic>
        <p:nvPicPr>
          <p:cNvPr id="7" name="Content Placeholder 6"/>
          <p:cNvPicPr>
            <a:picLocks noGrp="1" noChangeAspect="1"/>
          </p:cNvPicPr>
          <p:nvPr>
            <p:ph sz="half" idx="13"/>
          </p:nvPr>
        </p:nvPicPr>
        <p:blipFill>
          <a:blip r:embed="rId4">
            <a:extLst>
              <a:ext uri="{28A0092B-C50C-407E-A947-70E740481C1C}">
                <a14:useLocalDpi xmlns:a14="http://schemas.microsoft.com/office/drawing/2010/main" val="0"/>
              </a:ext>
            </a:extLst>
          </a:blip>
          <a:stretch>
            <a:fillRect/>
          </a:stretch>
        </p:blipFill>
        <p:spPr>
          <a:xfrm>
            <a:off x="4849813" y="1474712"/>
            <a:ext cx="3250579" cy="621666"/>
          </a:xfrm>
        </p:spPr>
      </p:pic>
      <p:pic>
        <p:nvPicPr>
          <p:cNvPr id="8" name="Content Placeholder 7"/>
          <p:cNvPicPr>
            <a:picLocks noGrp="1" noChangeAspect="1"/>
          </p:cNvPicPr>
          <p:nvPr>
            <p:ph sz="half" idx="14"/>
          </p:nvPr>
        </p:nvPicPr>
        <p:blipFill>
          <a:blip r:embed="rId5">
            <a:extLst>
              <a:ext uri="{28A0092B-C50C-407E-A947-70E740481C1C}">
                <a14:useLocalDpi xmlns:a14="http://schemas.microsoft.com/office/drawing/2010/main" val="0"/>
              </a:ext>
            </a:extLst>
          </a:blip>
          <a:stretch>
            <a:fillRect/>
          </a:stretch>
        </p:blipFill>
        <p:spPr>
          <a:xfrm>
            <a:off x="322833" y="2483734"/>
            <a:ext cx="3673103" cy="584920"/>
          </a:xfrm>
        </p:spPr>
      </p:pic>
      <p:pic>
        <p:nvPicPr>
          <p:cNvPr id="9" name="Content Placeholder 8"/>
          <p:cNvPicPr>
            <a:picLocks noGrp="1" noChangeAspect="1"/>
          </p:cNvPicPr>
          <p:nvPr>
            <p:ph sz="half" idx="15"/>
          </p:nvPr>
        </p:nvPicPr>
        <p:blipFill>
          <a:blip r:embed="rId6">
            <a:extLst>
              <a:ext uri="{28A0092B-C50C-407E-A947-70E740481C1C}">
                <a14:useLocalDpi xmlns:a14="http://schemas.microsoft.com/office/drawing/2010/main" val="0"/>
              </a:ext>
            </a:extLst>
          </a:blip>
          <a:stretch>
            <a:fillRect/>
          </a:stretch>
        </p:blipFill>
        <p:spPr>
          <a:xfrm>
            <a:off x="4849813" y="2455474"/>
            <a:ext cx="4043362" cy="582477"/>
          </a:xfr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7724" y="3325183"/>
            <a:ext cx="4968552" cy="614719"/>
          </a:xfrm>
          <a:prstGeom prst="rect">
            <a:avLst/>
          </a:prstGeom>
        </p:spPr>
      </p:pic>
    </p:spTree>
    <p:extLst>
      <p:ext uri="{BB962C8B-B14F-4D97-AF65-F5344CB8AC3E}">
        <p14:creationId xmlns:p14="http://schemas.microsoft.com/office/powerpoint/2010/main" val="3972514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Implementing curriculum</a:t>
            </a:r>
            <a:endParaRPr lang="en-AU" dirty="0"/>
          </a:p>
        </p:txBody>
      </p:sp>
      <p:sp>
        <p:nvSpPr>
          <p:cNvPr id="3" name="Content Placeholder 2"/>
          <p:cNvSpPr>
            <a:spLocks noGrp="1"/>
          </p:cNvSpPr>
          <p:nvPr>
            <p:ph idx="1"/>
          </p:nvPr>
        </p:nvSpPr>
        <p:spPr/>
        <p:txBody>
          <a:bodyPr/>
          <a:lstStyle/>
          <a:p>
            <a:pPr marL="0" indent="0">
              <a:buNone/>
            </a:pPr>
            <a:r>
              <a:rPr lang="en-US" dirty="0" smtClean="0"/>
              <a:t>5.1 Curriculum</a:t>
            </a:r>
          </a:p>
          <a:p>
            <a:pPr marL="0" indent="0">
              <a:buNone/>
            </a:pPr>
            <a:r>
              <a:rPr lang="en-US" dirty="0" smtClean="0"/>
              <a:t>Schools will implement the Pre-primary to Year 10 Western Australian Curriculum in accordance with:</a:t>
            </a:r>
          </a:p>
          <a:p>
            <a:pPr lvl="1"/>
            <a:r>
              <a:rPr lang="en-US" dirty="0" smtClean="0"/>
              <a:t>the Policy Standards for Pre-primary to Year 10: Teaching, Assessing and Reporting</a:t>
            </a:r>
          </a:p>
          <a:p>
            <a:pPr lvl="1"/>
            <a:r>
              <a:rPr lang="en-US" dirty="0" smtClean="0"/>
              <a:t>the Principles of Teaching, Learning and Assessment detailed within the Outline.</a:t>
            </a:r>
          </a:p>
          <a:p>
            <a:pPr marL="0" indent="0" algn="r">
              <a:buNone/>
            </a:pPr>
            <a:r>
              <a:rPr lang="en-US" sz="1600" i="1" dirty="0" smtClean="0"/>
              <a:t>Pre-primary to Year 10: Teaching, Assessing and Reporting Policy  </a:t>
            </a:r>
            <a:r>
              <a:rPr lang="en-US" sz="1600" dirty="0" smtClean="0"/>
              <a:t>p. 3</a:t>
            </a:r>
          </a:p>
        </p:txBody>
      </p:sp>
    </p:spTree>
    <p:extLst>
      <p:ext uri="{BB962C8B-B14F-4D97-AF65-F5344CB8AC3E}">
        <p14:creationId xmlns:p14="http://schemas.microsoft.com/office/powerpoint/2010/main" val="302330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l="2001"/>
          <a:stretch/>
        </p:blipFill>
        <p:spPr>
          <a:xfrm>
            <a:off x="961167" y="699542"/>
            <a:ext cx="7055983" cy="4079380"/>
          </a:xfrm>
        </p:spPr>
      </p:pic>
      <p:sp>
        <p:nvSpPr>
          <p:cNvPr id="6" name="Line Callout 1 5"/>
          <p:cNvSpPr/>
          <p:nvPr/>
        </p:nvSpPr>
        <p:spPr>
          <a:xfrm>
            <a:off x="7045042" y="1907911"/>
            <a:ext cx="1944216" cy="432048"/>
          </a:xfrm>
          <a:prstGeom prst="borderCallout1">
            <a:avLst>
              <a:gd name="adj1" fmla="val 18750"/>
              <a:gd name="adj2" fmla="val -1046"/>
              <a:gd name="adj3" fmla="val 17387"/>
              <a:gd name="adj4" fmla="val -170587"/>
            </a:avLst>
          </a:prstGeom>
          <a:ln>
            <a:solidFill>
              <a:srgbClr val="FF0000"/>
            </a:solidFill>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rtlCol="0" anchor="ctr"/>
          <a:lstStyle/>
          <a:p>
            <a:pPr algn="ctr"/>
            <a:r>
              <a:rPr lang="en-AU" dirty="0" smtClean="0"/>
              <a:t>Mandated content</a:t>
            </a:r>
            <a:endParaRPr lang="en-AU" dirty="0"/>
          </a:p>
        </p:txBody>
      </p:sp>
    </p:spTree>
    <p:extLst>
      <p:ext uri="{BB962C8B-B14F-4D97-AF65-F5344CB8AC3E}">
        <p14:creationId xmlns:p14="http://schemas.microsoft.com/office/powerpoint/2010/main" val="427656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8"/>
          <p:cNvPicPr>
            <a:picLocks noChangeAspect="1"/>
          </p:cNvPicPr>
          <p:nvPr/>
        </p:nvPicPr>
        <p:blipFill rotWithShape="1">
          <a:blip r:embed="rId3">
            <a:extLst>
              <a:ext uri="{28A0092B-C50C-407E-A947-70E740481C1C}">
                <a14:useLocalDpi xmlns:a14="http://schemas.microsoft.com/office/drawing/2010/main" val="0"/>
              </a:ext>
            </a:extLst>
          </a:blip>
          <a:srcRect l="2625" t="756" r="1641"/>
          <a:stretch/>
        </p:blipFill>
        <p:spPr>
          <a:xfrm>
            <a:off x="964252" y="697592"/>
            <a:ext cx="7119279" cy="3384000"/>
          </a:xfrm>
          <a:prstGeom prst="rect">
            <a:avLst/>
          </a:prstGeom>
        </p:spPr>
      </p:pic>
      <p:sp>
        <p:nvSpPr>
          <p:cNvPr id="12" name="Rectangle 11"/>
          <p:cNvSpPr/>
          <p:nvPr/>
        </p:nvSpPr>
        <p:spPr>
          <a:xfrm>
            <a:off x="3275856" y="3651870"/>
            <a:ext cx="5040560" cy="538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p:cNvSpPr/>
          <p:nvPr/>
        </p:nvSpPr>
        <p:spPr>
          <a:xfrm>
            <a:off x="467544" y="4299942"/>
            <a:ext cx="8208912" cy="369332"/>
          </a:xfrm>
          <a:prstGeom prst="rect">
            <a:avLst/>
          </a:prstGeom>
        </p:spPr>
        <p:txBody>
          <a:bodyPr wrap="square">
            <a:spAutoFit/>
          </a:bodyPr>
          <a:lstStyle/>
          <a:p>
            <a:pPr algn="ctr"/>
            <a:r>
              <a:rPr lang="en-AU" dirty="0">
                <a:hlinkClick r:id="rId4"/>
              </a:rPr>
              <a:t>https://</a:t>
            </a:r>
            <a:r>
              <a:rPr lang="en-AU" dirty="0" smtClean="0">
                <a:hlinkClick r:id="rId4"/>
              </a:rPr>
              <a:t>k10outline.scsa.wa.edu.au/home/policy/policy-standards/curriculum-planning</a:t>
            </a:r>
            <a:r>
              <a:rPr lang="en-AU" dirty="0" smtClean="0"/>
              <a:t> </a:t>
            </a:r>
            <a:endParaRPr lang="en-AU" dirty="0"/>
          </a:p>
        </p:txBody>
      </p:sp>
    </p:spTree>
    <p:extLst>
      <p:ext uri="{BB962C8B-B14F-4D97-AF65-F5344CB8AC3E}">
        <p14:creationId xmlns:p14="http://schemas.microsoft.com/office/powerpoint/2010/main" val="1684816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resentation 2016">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rm_x0020_category xmlns="f6464ea4-2b8d-4425-850a-cba1884e9009">Presentations</Form_x0020_category>
    <Order_x0020_No_x002e_ xmlns="f6464ea4-2b8d-4425-850a-cba1884e9009" xsi:nil="true"/>
    <ccContactPerson xmlns="f6464ea4-2b8d-4425-850a-cba1884e9009">
      <UserInfo>
        <DisplayName>Jo Merrey</DisplayName>
        <AccountId>17</AccountId>
        <AccountType/>
      </UserInfo>
    </ccContactPerson>
    <Description0 xmlns="f6464ea4-2b8d-4425-850a-cba1884e9009" xsi:nil="true"/>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3516F498AAA446ABA51F0790DC0CD2" ma:contentTypeVersion="7" ma:contentTypeDescription="Create a new document." ma:contentTypeScope="" ma:versionID="e2c6a6f3b14aaf2aaa03b5ac23e1d686">
  <xsd:schema xmlns:xsd="http://www.w3.org/2001/XMLSchema" xmlns:xs="http://www.w3.org/2001/XMLSchema" xmlns:p="http://schemas.microsoft.com/office/2006/metadata/properties" xmlns:ns2="f6464ea4-2b8d-4425-850a-cba1884e9009" xmlns:ns3="http://schemas.microsoft.com/sharepoint/v4" targetNamespace="http://schemas.microsoft.com/office/2006/metadata/properties" ma:root="true" ma:fieldsID="849117a46f364e0cc63aa3038603bb6b" ns2:_="" ns3:_="">
    <xsd:import namespace="f6464ea4-2b8d-4425-850a-cba1884e9009"/>
    <xsd:import namespace="http://schemas.microsoft.com/sharepoint/v4"/>
    <xsd:element name="properties">
      <xsd:complexType>
        <xsd:sequence>
          <xsd:element name="documentManagement">
            <xsd:complexType>
              <xsd:all>
                <xsd:element ref="ns2:Description0" minOccurs="0"/>
                <xsd:element ref="ns2:Form_x0020_category" minOccurs="0"/>
                <xsd:element ref="ns2:ccContactPerson" minOccurs="0"/>
                <xsd:element ref="ns2:Order_x0020_No_x002e_"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64ea4-2b8d-4425-850a-cba1884e9009"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element name="Form_x0020_category" ma:index="3" nillable="true" ma:displayName="Category" ma:default="Human Resources" ma:format="Dropdown" ma:internalName="Form_x0020_category">
      <xsd:simpleType>
        <xsd:restriction base="dms:Choice">
          <xsd:enumeration value="Certificates"/>
          <xsd:enumeration value="Communication"/>
          <xsd:enumeration value="Complaints Management"/>
          <xsd:enumeration value="Copyright permissions"/>
          <xsd:enumeration value="Distribution"/>
          <xsd:enumeration value="Employment"/>
          <xsd:enumeration value="Events"/>
          <xsd:enumeration value="External Communication"/>
          <xsd:enumeration value="External correspondence"/>
          <xsd:enumeration value="Freedom of Information"/>
          <xsd:enumeration value="Finance"/>
          <xsd:enumeration value="Gifts"/>
          <xsd:enumeration value="Human Resources"/>
          <xsd:enumeration value="Human Resources Job Panels"/>
          <xsd:enumeration value="Information Resource Centre/Library"/>
          <xsd:enumeration value="Internal correspondence"/>
          <xsd:enumeration value="Meetings"/>
          <xsd:enumeration value="Ministerial: Briefing notes and media statements – Chair of the Board"/>
          <xsd:enumeration value="Ministerial: Correspondence – Chair of the Board"/>
          <xsd:enumeration value="Ministerial: For the Premier – Chair of the Board"/>
          <xsd:enumeration value="Ministerial: Briefing notes and media statements – DoE"/>
          <xsd:enumeration value="Ministerial: Correspondence – DoE"/>
          <xsd:enumeration value="Ministerial: For the Premier – DoE"/>
          <xsd:enumeration value="Presentations"/>
          <xsd:enumeration value="Procedures"/>
          <xsd:enumeration value="Program governance"/>
          <xsd:enumeration value="Social Club"/>
          <xsd:enumeration value="Travel"/>
          <xsd:enumeration value="Web and Multimedia"/>
        </xsd:restriction>
      </xsd:simpleType>
    </xsd:element>
    <xsd:element name="ccContactPerson" ma:index="4" nillable="true" ma:displayName="Contact Person" ma:SharePointGroup="0" ma:internalName="ccContact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rder_x0020_No_x002e_" ma:index="11" nillable="true" ma:displayName="Order No." ma:decimals="0" ma:internalName="Order_x0020_No_x002e_">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E6568A-F2B0-48E6-94B0-D62602D526EC}">
  <ds:schemaRefs>
    <ds:schemaRef ds:uri="http://schemas.microsoft.com/sharepoint/v3/contenttype/forms"/>
  </ds:schemaRefs>
</ds:datastoreItem>
</file>

<file path=customXml/itemProps2.xml><?xml version="1.0" encoding="utf-8"?>
<ds:datastoreItem xmlns:ds="http://schemas.openxmlformats.org/officeDocument/2006/customXml" ds:itemID="{8A504EB7-6691-4929-B86C-740204DEB900}">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f6464ea4-2b8d-4425-850a-cba1884e9009"/>
    <ds:schemaRef ds:uri="http://schemas.microsoft.com/sharepoint/v4"/>
    <ds:schemaRef ds:uri="http://www.w3.org/XML/1998/namespace"/>
    <ds:schemaRef ds:uri="http://purl.org/dc/elements/1.1/"/>
  </ds:schemaRefs>
</ds:datastoreItem>
</file>

<file path=customXml/itemProps3.xml><?xml version="1.0" encoding="utf-8"?>
<ds:datastoreItem xmlns:ds="http://schemas.openxmlformats.org/officeDocument/2006/customXml" ds:itemID="{6F7FB403-FFF4-44A9-B6E5-CB483993AA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64ea4-2b8d-4425-850a-cba1884e9009"/>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5114</TotalTime>
  <Words>6235</Words>
  <Application>Microsoft Office PowerPoint</Application>
  <PresentationFormat>On-screen Show (16:9)</PresentationFormat>
  <Paragraphs>565</Paragraphs>
  <Slides>68</Slides>
  <Notes>68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ＭＳ Ｐゴシック</vt:lpstr>
      <vt:lpstr>Arial</vt:lpstr>
      <vt:lpstr>Calibri</vt:lpstr>
      <vt:lpstr>1_Presentation 2016</vt:lpstr>
      <vt:lpstr>Deputy Principals and Administrators Briefing</vt:lpstr>
      <vt:lpstr>Years 7 to 10 update</vt:lpstr>
      <vt:lpstr>P–10: Teaching, Assessing and Reporting Policy </vt:lpstr>
      <vt:lpstr>PowerPoint Presentation</vt:lpstr>
      <vt:lpstr>What is mandated?</vt:lpstr>
      <vt:lpstr>PowerPoint Presentation</vt:lpstr>
      <vt:lpstr>Implementing curriculum</vt:lpstr>
      <vt:lpstr>PowerPoint Presentation</vt:lpstr>
      <vt:lpstr>PowerPoint Presentation</vt:lpstr>
      <vt:lpstr>Notional times</vt:lpstr>
      <vt:lpstr>Assessment</vt:lpstr>
      <vt:lpstr>PowerPoint Presentation</vt:lpstr>
      <vt:lpstr>Assessment tasks</vt:lpstr>
      <vt:lpstr>Reflective questions</vt:lpstr>
      <vt:lpstr>Analytical marking keys</vt:lpstr>
      <vt:lpstr>Achievement standards</vt:lpstr>
      <vt:lpstr>PowerPoint Presentation</vt:lpstr>
      <vt:lpstr>PowerPoint Presentation</vt:lpstr>
      <vt:lpstr>PowerPoint Presentation</vt:lpstr>
      <vt:lpstr>PowerPoint Presentation</vt:lpstr>
      <vt:lpstr>Annotated Work Samples</vt:lpstr>
      <vt:lpstr>PowerPoint Presentation</vt:lpstr>
      <vt:lpstr>Reporting</vt:lpstr>
      <vt:lpstr>Reporting – minimum requirements</vt:lpstr>
      <vt:lpstr>Clarifying reporting</vt:lpstr>
      <vt:lpstr>IMPLEMENTATION UPDATE</vt:lpstr>
      <vt:lpstr>Technologies and The Arts</vt:lpstr>
      <vt:lpstr>Technologies</vt:lpstr>
      <vt:lpstr>The Arts</vt:lpstr>
      <vt:lpstr>Languages</vt:lpstr>
      <vt:lpstr>Alternative languages</vt:lpstr>
      <vt:lpstr>Senior school update</vt:lpstr>
      <vt:lpstr>Senior schooling update</vt:lpstr>
      <vt:lpstr>moderation</vt:lpstr>
      <vt:lpstr>Consensus Moderation 2017</vt:lpstr>
      <vt:lpstr>Year 12 ATAR courses identified for 2018</vt:lpstr>
      <vt:lpstr>Year 12 General courses identified for 2018</vt:lpstr>
      <vt:lpstr>Syllabus Delivery Audit (SDA)</vt:lpstr>
      <vt:lpstr>DOA005</vt:lpstr>
      <vt:lpstr>Externally set task (EST)</vt:lpstr>
      <vt:lpstr>EST reports in SIRS</vt:lpstr>
      <vt:lpstr>Mean comparison </vt:lpstr>
      <vt:lpstr>EST011 – school mark v SCSA reviewer mark</vt:lpstr>
      <vt:lpstr>EST014 school mark frequency</vt:lpstr>
      <vt:lpstr>Reflective questions</vt:lpstr>
      <vt:lpstr>atar</vt:lpstr>
      <vt:lpstr>ATAR reports in SIRS</vt:lpstr>
      <vt:lpstr>PowerPoint Presentation</vt:lpstr>
      <vt:lpstr>PowerPoint Presentation</vt:lpstr>
      <vt:lpstr>PowerPoint Presentation</vt:lpstr>
      <vt:lpstr>PowerPoint Presentation</vt:lpstr>
      <vt:lpstr>PowerPoint Presentation</vt:lpstr>
      <vt:lpstr>PowerPoint Presentation</vt:lpstr>
      <vt:lpstr>What’s new</vt:lpstr>
      <vt:lpstr>Non-approval of grades</vt:lpstr>
      <vt:lpstr>Board Resolution – 27 June 2017</vt:lpstr>
      <vt:lpstr>Non-Approval of Grades</vt:lpstr>
      <vt:lpstr>Non-Approval of Grades – Process and notice</vt:lpstr>
      <vt:lpstr>WACE  Checker</vt:lpstr>
      <vt:lpstr>PowerPoint Presentation</vt:lpstr>
      <vt:lpstr>Wace manual update</vt:lpstr>
      <vt:lpstr>Retention of student work – Option 1 </vt:lpstr>
      <vt:lpstr>Retention of student work – Option 2 </vt:lpstr>
      <vt:lpstr>Unit completion and allocation of grades</vt:lpstr>
      <vt:lpstr>Information about new rules for Foundation</vt:lpstr>
      <vt:lpstr>Allocation of grade cut-offs</vt:lpstr>
      <vt:lpstr>Final advice</vt:lpstr>
      <vt:lpstr>PowerPoint Presentation</vt:lpstr>
    </vt:vector>
  </TitlesOfParts>
  <Company>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Merrey</dc:creator>
  <cp:lastModifiedBy>John Newman</cp:lastModifiedBy>
  <cp:revision>346</cp:revision>
  <cp:lastPrinted>2017-11-13T05:22:25Z</cp:lastPrinted>
  <dcterms:created xsi:type="dcterms:W3CDTF">2016-02-05T04:50:34Z</dcterms:created>
  <dcterms:modified xsi:type="dcterms:W3CDTF">2017-12-14T05:57:25Z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0x0101000D3516F498AAA446ABA51F0790DC0CD2</vt:lpwstr>
  </property>
</Properties>
</file>