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7"/>
  </p:notesMasterIdLst>
  <p:handoutMasterIdLst>
    <p:handoutMasterId r:id="rId68"/>
  </p:handoutMasterIdLst>
  <p:sldIdLst>
    <p:sldId id="257" r:id="rId2"/>
    <p:sldId id="293" r:id="rId3"/>
    <p:sldId id="376" r:id="rId4"/>
    <p:sldId id="273" r:id="rId5"/>
    <p:sldId id="354" r:id="rId6"/>
    <p:sldId id="402" r:id="rId7"/>
    <p:sldId id="353" r:id="rId8"/>
    <p:sldId id="422" r:id="rId9"/>
    <p:sldId id="348" r:id="rId10"/>
    <p:sldId id="349" r:id="rId11"/>
    <p:sldId id="359" r:id="rId12"/>
    <p:sldId id="408" r:id="rId13"/>
    <p:sldId id="384" r:id="rId14"/>
    <p:sldId id="403" r:id="rId15"/>
    <p:sldId id="404" r:id="rId16"/>
    <p:sldId id="405" r:id="rId17"/>
    <p:sldId id="324" r:id="rId18"/>
    <p:sldId id="407" r:id="rId19"/>
    <p:sldId id="369" r:id="rId20"/>
    <p:sldId id="325" r:id="rId21"/>
    <p:sldId id="391" r:id="rId22"/>
    <p:sldId id="310" r:id="rId23"/>
    <p:sldId id="377" r:id="rId24"/>
    <p:sldId id="371" r:id="rId25"/>
    <p:sldId id="372" r:id="rId26"/>
    <p:sldId id="418" r:id="rId27"/>
    <p:sldId id="373" r:id="rId28"/>
    <p:sldId id="262" r:id="rId29"/>
    <p:sldId id="412" r:id="rId30"/>
    <p:sldId id="261" r:id="rId31"/>
    <p:sldId id="381" r:id="rId32"/>
    <p:sldId id="295" r:id="rId33"/>
    <p:sldId id="420" r:id="rId34"/>
    <p:sldId id="368" r:id="rId35"/>
    <p:sldId id="413" r:id="rId36"/>
    <p:sldId id="274" r:id="rId37"/>
    <p:sldId id="308" r:id="rId38"/>
    <p:sldId id="269" r:id="rId39"/>
    <p:sldId id="387" r:id="rId40"/>
    <p:sldId id="388" r:id="rId41"/>
    <p:sldId id="306" r:id="rId42"/>
    <p:sldId id="365" r:id="rId43"/>
    <p:sldId id="366" r:id="rId44"/>
    <p:sldId id="294" r:id="rId45"/>
    <p:sldId id="423" r:id="rId46"/>
    <p:sldId id="424" r:id="rId47"/>
    <p:sldId id="361" r:id="rId48"/>
    <p:sldId id="328" r:id="rId49"/>
    <p:sldId id="329" r:id="rId50"/>
    <p:sldId id="284" r:id="rId51"/>
    <p:sldId id="389" r:id="rId52"/>
    <p:sldId id="390" r:id="rId53"/>
    <p:sldId id="401" r:id="rId54"/>
    <p:sldId id="378" r:id="rId55"/>
    <p:sldId id="279" r:id="rId56"/>
    <p:sldId id="411" r:id="rId57"/>
    <p:sldId id="421" r:id="rId58"/>
    <p:sldId id="363" r:id="rId59"/>
    <p:sldId id="380" r:id="rId60"/>
    <p:sldId id="258" r:id="rId61"/>
    <p:sldId id="309" r:id="rId62"/>
    <p:sldId id="357" r:id="rId63"/>
    <p:sldId id="379" r:id="rId64"/>
    <p:sldId id="286" r:id="rId65"/>
    <p:sldId id="275" r:id="rId66"/>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EE4639-D54F-4AFD-AEC9-6ABC720693CE}">
          <p14:sldIdLst>
            <p14:sldId id="257"/>
            <p14:sldId id="293"/>
            <p14:sldId id="376"/>
          </p14:sldIdLst>
        </p14:section>
        <p14:section name="7-10" id="{8713CA4D-0D4F-4D00-9FBC-D211E79F8BD0}">
          <p14:sldIdLst>
            <p14:sldId id="273"/>
            <p14:sldId id="354"/>
            <p14:sldId id="402"/>
            <p14:sldId id="353"/>
            <p14:sldId id="422"/>
            <p14:sldId id="348"/>
            <p14:sldId id="349"/>
            <p14:sldId id="359"/>
          </p14:sldIdLst>
        </p14:section>
        <p14:section name="Year 7–10 Implementation 2018" id="{0C4FB641-7E5A-47F8-B268-5D643A52F2FF}">
          <p14:sldIdLst>
            <p14:sldId id="408"/>
            <p14:sldId id="384"/>
            <p14:sldId id="403"/>
            <p14:sldId id="404"/>
            <p14:sldId id="405"/>
            <p14:sldId id="324"/>
            <p14:sldId id="407"/>
            <p14:sldId id="369"/>
            <p14:sldId id="325"/>
            <p14:sldId id="391"/>
            <p14:sldId id="310"/>
          </p14:sldIdLst>
        </p14:section>
        <p14:section name="2017 WACE" id="{04210DF6-0E75-4ED2-BD38-EC334F06610B}">
          <p14:sldIdLst>
            <p14:sldId id="377"/>
            <p14:sldId id="371"/>
            <p14:sldId id="372"/>
            <p14:sldId id="418"/>
            <p14:sldId id="373"/>
            <p14:sldId id="262"/>
            <p14:sldId id="412"/>
            <p14:sldId id="261"/>
            <p14:sldId id="381"/>
            <p14:sldId id="295"/>
            <p14:sldId id="420"/>
            <p14:sldId id="368"/>
            <p14:sldId id="413"/>
          </p14:sldIdLst>
        </p14:section>
        <p14:section name="11-12" id="{5027999A-7B11-42CF-BEC2-79CFFDFE5DF8}">
          <p14:sldIdLst>
            <p14:sldId id="274"/>
            <p14:sldId id="308"/>
            <p14:sldId id="269"/>
            <p14:sldId id="387"/>
            <p14:sldId id="388"/>
            <p14:sldId id="306"/>
            <p14:sldId id="365"/>
            <p14:sldId id="366"/>
            <p14:sldId id="294"/>
            <p14:sldId id="423"/>
            <p14:sldId id="424"/>
            <p14:sldId id="361"/>
            <p14:sldId id="328"/>
            <p14:sldId id="329"/>
            <p14:sldId id="284"/>
            <p14:sldId id="389"/>
            <p14:sldId id="390"/>
            <p14:sldId id="401"/>
          </p14:sldIdLst>
        </p14:section>
        <p14:section name="Adjustments for students" id="{47D9F90D-FD1C-4FF2-80E1-0FF07C03C1B1}">
          <p14:sldIdLst>
            <p14:sldId id="378"/>
            <p14:sldId id="279"/>
            <p14:sldId id="411"/>
            <p14:sldId id="421"/>
            <p14:sldId id="363"/>
          </p14:sldIdLst>
        </p14:section>
        <p14:section name="2018 Communications and Processes" id="{7079C875-92F2-4140-A7F7-3543CA94C709}">
          <p14:sldIdLst>
            <p14:sldId id="380"/>
            <p14:sldId id="258"/>
            <p14:sldId id="309"/>
            <p14:sldId id="357"/>
          </p14:sldIdLst>
        </p14:section>
        <p14:section name="Concluding Remarks" id="{1F1BD9F8-18BB-4C23-A755-4BA64E25F146}">
          <p14:sldIdLst>
            <p14:sldId id="379"/>
            <p14:sldId id="286"/>
            <p14:sldId id="27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64787" autoAdjust="0"/>
  </p:normalViewPr>
  <p:slideViewPr>
    <p:cSldViewPr>
      <p:cViewPr varScale="1">
        <p:scale>
          <a:sx n="87" d="100"/>
          <a:sy n="87" d="100"/>
        </p:scale>
        <p:origin x="2202" y="8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18876"/>
    </p:cViewPr>
  </p:sorterViewPr>
  <p:notesViewPr>
    <p:cSldViewPr>
      <p:cViewPr varScale="1">
        <p:scale>
          <a:sx n="79" d="100"/>
          <a:sy n="79" d="100"/>
        </p:scale>
        <p:origin x="395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3BA4CB2-9EF4-4B12-835C-D3E9F7564C7B}" type="datetimeFigureOut">
              <a:rPr lang="en-AU" smtClean="0"/>
              <a:t>29/03/2018</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9B88D1A-9CD7-4F32-B474-1EA31A9F08FD}" type="slidenum">
              <a:rPr lang="en-AU" smtClean="0"/>
              <a:t>‹#›</a:t>
            </a:fld>
            <a:endParaRPr lang="en-AU" dirty="0"/>
          </a:p>
        </p:txBody>
      </p:sp>
    </p:spTree>
    <p:extLst>
      <p:ext uri="{BB962C8B-B14F-4D97-AF65-F5344CB8AC3E}">
        <p14:creationId xmlns:p14="http://schemas.microsoft.com/office/powerpoint/2010/main" val="3426184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59A5500-CB18-40CB-B0A6-7F8A4932E699}" type="datetimeFigureOut">
              <a:rPr lang="en-AU" smtClean="0"/>
              <a:t>29/03/2018</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AB9260F-4BAF-4294-8E06-A8EA3A8916EC}" type="slidenum">
              <a:rPr lang="en-AU" smtClean="0"/>
              <a:t>‹#›</a:t>
            </a:fld>
            <a:endParaRPr lang="en-AU" dirty="0"/>
          </a:p>
        </p:txBody>
      </p:sp>
    </p:spTree>
    <p:extLst>
      <p:ext uri="{BB962C8B-B14F-4D97-AF65-F5344CB8AC3E}">
        <p14:creationId xmlns:p14="http://schemas.microsoft.com/office/powerpoint/2010/main" val="287197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k10outline.scsa.wa.edu.au/home/p-10-curriculum/curriculum-browser/languag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mandy.hudson@scsa.wa.edu.a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maureen.lorimer@scsa.wa.edu.a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ap.edu.au/online-assessment/research-and-development"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k10outline.scsa.wa.edu.au/home/assessment/testing/naplan-onlin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senior-secondary.scsa.wa.edu.au/syllabus-and-support-materials/english/english-as-an-additional-language-or-dialect"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1</a:t>
            </a:fld>
            <a:endParaRPr lang="en-AU" dirty="0"/>
          </a:p>
        </p:txBody>
      </p:sp>
    </p:spTree>
    <p:extLst>
      <p:ext uri="{BB962C8B-B14F-4D97-AF65-F5344CB8AC3E}">
        <p14:creationId xmlns:p14="http://schemas.microsoft.com/office/powerpoint/2010/main" val="197913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Schools will: </a:t>
            </a:r>
          </a:p>
          <a:p>
            <a:pPr marL="171450" indent="-171450">
              <a:buFont typeface="Arial" panose="020B0604020202020204" pitchFamily="34" charset="0"/>
              <a:buChar char="•"/>
            </a:pPr>
            <a:r>
              <a:rPr lang="en-AU" dirty="0" smtClean="0"/>
              <a:t>use plain language to report to parents/carers on the achievements of Pre-primary to Year 10 students in terms of the Western Australian achievement standards – such reports will be provided: </a:t>
            </a:r>
          </a:p>
          <a:p>
            <a:pPr marL="628650" lvl="1" indent="-171450">
              <a:buFont typeface="Arial" panose="020B0604020202020204" pitchFamily="34" charset="0"/>
              <a:buChar char="•"/>
            </a:pPr>
            <a:r>
              <a:rPr lang="en-AU" b="1" dirty="0" smtClean="0"/>
              <a:t>formally</a:t>
            </a:r>
            <a:r>
              <a:rPr lang="en-AU" dirty="0" smtClean="0"/>
              <a:t>, in an end of semester report using a five-point scale. The components of the formal report will meet the </a:t>
            </a:r>
            <a:r>
              <a:rPr lang="en-AU" i="1" dirty="0" smtClean="0"/>
              <a:t>Policy Standards for Pre-primary to Year 10: Teaching, Assessing and Reporting</a:t>
            </a:r>
          </a:p>
          <a:p>
            <a:pPr marL="628650" lvl="1" indent="-171450">
              <a:buFont typeface="Arial" panose="020B0604020202020204" pitchFamily="34" charset="0"/>
              <a:buChar char="•"/>
            </a:pPr>
            <a:r>
              <a:rPr lang="en-AU" b="1" dirty="0" smtClean="0"/>
              <a:t>informally</a:t>
            </a:r>
            <a:r>
              <a:rPr lang="en-AU" dirty="0" smtClean="0"/>
              <a:t>, throughout the year in a variety of ways and for a variety of reasons, and </a:t>
            </a:r>
          </a:p>
          <a:p>
            <a:pPr marL="628650" lvl="1" indent="-171450">
              <a:buFont typeface="Arial" panose="020B0604020202020204" pitchFamily="34" charset="0"/>
              <a:buChar char="•"/>
            </a:pPr>
            <a:r>
              <a:rPr lang="en-AU" b="1" dirty="0" smtClean="0"/>
              <a:t>as requested from the student’s parents/carers</a:t>
            </a:r>
            <a:r>
              <a:rPr lang="en-AU" dirty="0" smtClean="0"/>
              <a:t>, providing information on how a student’s achievement compares with the student’s peer group at the school</a:t>
            </a:r>
          </a:p>
          <a:p>
            <a:pPr marL="171450" indent="-171450">
              <a:buFont typeface="Arial" panose="020B0604020202020204" pitchFamily="34" charset="0"/>
              <a:buChar char="•"/>
            </a:pPr>
            <a:r>
              <a:rPr lang="en-AU" dirty="0" smtClean="0"/>
              <a:t>disseminate to parents/carers the reports from national and state-wide assessments and, as appropriate, provide opportunity for discussion between teachers and parents/carers </a:t>
            </a:r>
          </a:p>
          <a:p>
            <a:pPr marL="171450" indent="-171450">
              <a:buFont typeface="Arial" panose="020B0604020202020204" pitchFamily="34" charset="0"/>
              <a:buChar char="•"/>
            </a:pPr>
            <a:r>
              <a:rPr lang="en-AU" dirty="0" smtClean="0"/>
              <a:t>submit to the Authority* end of Semester Two achievement descriptors/grades for individual Pre-primary to Year 10 students.</a:t>
            </a:r>
          </a:p>
          <a:p>
            <a:endParaRPr lang="en-AU" dirty="0" smtClean="0"/>
          </a:p>
          <a:p>
            <a:r>
              <a:rPr lang="en-AU" dirty="0" smtClean="0"/>
              <a:t>Note:</a:t>
            </a:r>
            <a:r>
              <a:rPr lang="en-AU" baseline="0" dirty="0" smtClean="0"/>
              <a:t> </a:t>
            </a:r>
            <a:r>
              <a:rPr lang="en-AU" dirty="0" smtClean="0"/>
              <a:t>Schools will be advised by the Authority about the timeline for submission of grades/achievement descriptors. If a subject/s is only taught in Semester One and not in Semester Two (e.g. a Visual Arts subject), the achievement descriptor/s/grade/s for individual Pre-primary to Year 10 students will be submitted to the Authority at the end of Semester Two.</a:t>
            </a: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10</a:t>
            </a:fld>
            <a:endParaRPr lang="en-AU" dirty="0"/>
          </a:p>
        </p:txBody>
      </p:sp>
    </p:spTree>
    <p:extLst>
      <p:ext uri="{BB962C8B-B14F-4D97-AF65-F5344CB8AC3E}">
        <p14:creationId xmlns:p14="http://schemas.microsoft.com/office/powerpoint/2010/main" val="355437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AU" dirty="0" smtClean="0"/>
              <a:t>Conceptual understanding</a:t>
            </a:r>
            <a:r>
              <a:rPr lang="en-AU" baseline="0" dirty="0" smtClean="0"/>
              <a:t> of the learning area to determine the best way to report referring back to the rationale/organisation for the learning area.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 typeface="Arial"/>
              <a:buNone/>
              <a:tabLst/>
              <a:defRPr/>
            </a:pPr>
            <a:r>
              <a:rPr lang="en-AU" dirty="0" smtClean="0"/>
              <a:t>Reporting</a:t>
            </a:r>
            <a:r>
              <a:rPr lang="en-AU" baseline="0" dirty="0" smtClean="0"/>
              <a:t> against the achievement standards which are based on development over the year (not the semester). As stated in the policy for </a:t>
            </a:r>
            <a:r>
              <a:rPr lang="en-AU" dirty="0" smtClean="0"/>
              <a:t> mid-year reporting, teachers make a professional judgement regarding the level of achievement that the student is demonstrating relative to the achievement standard, taking into account the curriculum that has been taught and assessed to that point in time.</a:t>
            </a:r>
          </a:p>
          <a:p>
            <a:pPr marL="0" indent="0">
              <a:buFont typeface="Arial"/>
              <a:buNone/>
            </a:pPr>
            <a:endParaRPr lang="en-AU" baseline="0" dirty="0" smtClean="0"/>
          </a:p>
          <a:p>
            <a:pPr marL="0" indent="0">
              <a:buFont typeface="Arial"/>
              <a:buNone/>
            </a:pPr>
            <a:r>
              <a:rPr lang="en-AU" baseline="0" dirty="0" smtClean="0"/>
              <a:t>All students have the opportunity to demonstrate their learning against the content and achievement standard for that year level.</a:t>
            </a:r>
            <a:endParaRPr lang="en-AU" dirty="0" smtClean="0"/>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School</a:t>
            </a:r>
            <a:r>
              <a:rPr lang="en-AU" sz="1200" kern="1200" baseline="0" dirty="0" smtClean="0">
                <a:solidFill>
                  <a:schemeClr val="tx1"/>
                </a:solidFill>
                <a:effectLst/>
                <a:latin typeface="+mn-lt"/>
                <a:ea typeface="+mn-ea"/>
                <a:cs typeface="+mn-cs"/>
              </a:rPr>
              <a:t> s</a:t>
            </a:r>
            <a:r>
              <a:rPr lang="en-AU" sz="1200" kern="1200" dirty="0" smtClean="0">
                <a:solidFill>
                  <a:schemeClr val="tx1"/>
                </a:solidFill>
                <a:effectLst/>
                <a:latin typeface="+mn-lt"/>
                <a:ea typeface="+mn-ea"/>
                <a:cs typeface="+mn-cs"/>
              </a:rPr>
              <a:t>ystem/sectors devise own reporting schedules and reporting to parents formats.</a:t>
            </a:r>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11</a:t>
            </a:fld>
            <a:endParaRPr lang="en-AU" dirty="0"/>
          </a:p>
        </p:txBody>
      </p:sp>
    </p:spTree>
    <p:extLst>
      <p:ext uri="{BB962C8B-B14F-4D97-AF65-F5344CB8AC3E}">
        <p14:creationId xmlns:p14="http://schemas.microsoft.com/office/powerpoint/2010/main" val="364017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12</a:t>
            </a:fld>
            <a:endParaRPr lang="en-AU" dirty="0"/>
          </a:p>
        </p:txBody>
      </p:sp>
    </p:spTree>
    <p:extLst>
      <p:ext uri="{BB962C8B-B14F-4D97-AF65-F5344CB8AC3E}">
        <p14:creationId xmlns:p14="http://schemas.microsoft.com/office/powerpoint/2010/main" val="2667756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13</a:t>
            </a:fld>
            <a:endParaRPr lang="en-AU" dirty="0"/>
          </a:p>
        </p:txBody>
      </p:sp>
    </p:spTree>
    <p:extLst>
      <p:ext uri="{BB962C8B-B14F-4D97-AF65-F5344CB8AC3E}">
        <p14:creationId xmlns:p14="http://schemas.microsoft.com/office/powerpoint/2010/main" val="847959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00"/>
              </a:spcAft>
              <a:buNone/>
            </a:pPr>
            <a:r>
              <a:rPr lang="en-AU" dirty="0" smtClean="0"/>
              <a:t>The Western Australian Curriculum for Technologies is </a:t>
            </a:r>
            <a:r>
              <a:rPr lang="en-AU" b="1" dirty="0" smtClean="0"/>
              <a:t>mandated</a:t>
            </a:r>
            <a:r>
              <a:rPr lang="en-AU" dirty="0" smtClean="0"/>
              <a:t> for students:</a:t>
            </a:r>
          </a:p>
          <a:p>
            <a:pPr marL="171450" indent="-171450">
              <a:spcBef>
                <a:spcPts val="0"/>
              </a:spcBef>
              <a:spcAft>
                <a:spcPts val="600"/>
              </a:spcAft>
              <a:buFont typeface="Arial" panose="020B0604020202020204" pitchFamily="34" charset="0"/>
              <a:buChar char="•"/>
            </a:pPr>
            <a:r>
              <a:rPr lang="en-AU" dirty="0" smtClean="0"/>
              <a:t>in Pre-primary to Year 8</a:t>
            </a:r>
          </a:p>
          <a:p>
            <a:pPr marL="171450" indent="-171450">
              <a:spcBef>
                <a:spcPts val="0"/>
              </a:spcBef>
              <a:spcAft>
                <a:spcPts val="600"/>
              </a:spcAft>
              <a:buFont typeface="Arial" panose="020B0604020202020204" pitchFamily="34" charset="0"/>
              <a:buChar char="•"/>
            </a:pPr>
            <a:r>
              <a:rPr lang="en-AU" dirty="0" smtClean="0"/>
              <a:t>in Years 9 and 10, for those who choose to continue with these subjects. </a:t>
            </a:r>
          </a:p>
          <a:p>
            <a:endParaRPr lang="en-AU" dirty="0" smtClean="0"/>
          </a:p>
          <a:p>
            <a:r>
              <a:rPr lang="en-AU" dirty="0" smtClean="0"/>
              <a:t>Design and Technologies contexts:</a:t>
            </a:r>
          </a:p>
          <a:p>
            <a:pPr marL="285750" lvl="0" indent="-285750">
              <a:buFont typeface="Arial" panose="020B0604020202020204" pitchFamily="34" charset="0"/>
              <a:buChar char="•"/>
            </a:pPr>
            <a:r>
              <a:rPr lang="en-AU" sz="1200" dirty="0" smtClean="0"/>
              <a:t>Engineering principles and systems</a:t>
            </a:r>
          </a:p>
          <a:p>
            <a:pPr marL="285750" lvl="0" indent="-285750">
              <a:buFont typeface="Arial" panose="020B0604020202020204" pitchFamily="34" charset="0"/>
              <a:buChar char="•"/>
            </a:pPr>
            <a:r>
              <a:rPr lang="en-AU" sz="1200" dirty="0" smtClean="0"/>
              <a:t>Food and fibre production</a:t>
            </a:r>
          </a:p>
          <a:p>
            <a:pPr marL="285750" lvl="0" indent="-285750">
              <a:buFont typeface="Arial" panose="020B0604020202020204" pitchFamily="34" charset="0"/>
              <a:buChar char="•"/>
            </a:pPr>
            <a:r>
              <a:rPr lang="en-AU" sz="1200" dirty="0" smtClean="0"/>
              <a:t>Food specialisations</a:t>
            </a:r>
          </a:p>
          <a:p>
            <a:pPr marL="285750" lvl="0" indent="-285750">
              <a:buFont typeface="Arial" panose="020B0604020202020204" pitchFamily="34" charset="0"/>
              <a:buChar char="•"/>
            </a:pPr>
            <a:r>
              <a:rPr lang="en-AU" sz="1200" dirty="0" smtClean="0"/>
              <a:t>Materials and technologies specialisations.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smtClean="0"/>
              <a:t>In Design and Technologies, it is desirable that schools provide students with the opportunity to engage with all four contexts across Pre-primary to Year 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Digital Technologies does not have contexts.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smtClean="0"/>
          </a:p>
        </p:txBody>
      </p:sp>
      <p:sp>
        <p:nvSpPr>
          <p:cNvPr id="4" name="Slide Number Placeholder 3"/>
          <p:cNvSpPr>
            <a:spLocks noGrp="1"/>
          </p:cNvSpPr>
          <p:nvPr>
            <p:ph type="sldNum" sz="quarter" idx="10"/>
          </p:nvPr>
        </p:nvSpPr>
        <p:spPr/>
        <p:txBody>
          <a:bodyPr/>
          <a:lstStyle/>
          <a:p>
            <a:fld id="{C332AD8A-8C5E-45EA-A1FD-827C05C8FFB4}" type="slidenum">
              <a:rPr lang="en-AU" smtClean="0"/>
              <a:t>14</a:t>
            </a:fld>
            <a:endParaRPr lang="en-AU" dirty="0"/>
          </a:p>
        </p:txBody>
      </p:sp>
    </p:spTree>
    <p:extLst>
      <p:ext uri="{BB962C8B-B14F-4D97-AF65-F5344CB8AC3E}">
        <p14:creationId xmlns:p14="http://schemas.microsoft.com/office/powerpoint/2010/main" val="146204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00"/>
              </a:spcAft>
              <a:buNone/>
            </a:pPr>
            <a:r>
              <a:rPr lang="en-AU" dirty="0" smtClean="0"/>
              <a:t>The Western Australian Curriculum for The Arts is </a:t>
            </a:r>
            <a:r>
              <a:rPr lang="en-AU" b="1" dirty="0" smtClean="0"/>
              <a:t>mandated</a:t>
            </a:r>
            <a:r>
              <a:rPr lang="en-AU" dirty="0" smtClean="0"/>
              <a:t> for students:</a:t>
            </a:r>
          </a:p>
          <a:p>
            <a:pPr marL="171450" indent="-171450">
              <a:spcBef>
                <a:spcPts val="0"/>
              </a:spcBef>
              <a:spcAft>
                <a:spcPts val="600"/>
              </a:spcAft>
              <a:buFont typeface="Arial" panose="020B0604020202020204" pitchFamily="34" charset="0"/>
              <a:buChar char="•"/>
            </a:pPr>
            <a:r>
              <a:rPr lang="en-AU" dirty="0" smtClean="0"/>
              <a:t>in Pre-primary to Year 8</a:t>
            </a:r>
          </a:p>
          <a:p>
            <a:pPr marL="171450" indent="-171450">
              <a:spcBef>
                <a:spcPts val="0"/>
              </a:spcBef>
              <a:spcAft>
                <a:spcPts val="600"/>
              </a:spcAft>
              <a:buFont typeface="Arial" panose="020B0604020202020204" pitchFamily="34" charset="0"/>
              <a:buChar char="•"/>
            </a:pPr>
            <a:r>
              <a:rPr lang="en-AU" dirty="0" smtClean="0"/>
              <a:t>in Years 9 and 10, for those who choose to continue with these subjects. </a:t>
            </a:r>
          </a:p>
          <a:p>
            <a:endParaRPr lang="en-AU" sz="1200" dirty="0" smtClean="0"/>
          </a:p>
          <a:p>
            <a:r>
              <a:rPr lang="en-AU" sz="1200" dirty="0" smtClean="0"/>
              <a:t>In the Arts, it is desirable that schools provide students with the opportunity to engage with all five Arts subjects across Pre-primary to Year 8.</a:t>
            </a:r>
          </a:p>
        </p:txBody>
      </p:sp>
      <p:sp>
        <p:nvSpPr>
          <p:cNvPr id="4" name="Slide Number Placeholder 3"/>
          <p:cNvSpPr>
            <a:spLocks noGrp="1"/>
          </p:cNvSpPr>
          <p:nvPr>
            <p:ph type="sldNum" sz="quarter" idx="10"/>
          </p:nvPr>
        </p:nvSpPr>
        <p:spPr/>
        <p:txBody>
          <a:bodyPr/>
          <a:lstStyle/>
          <a:p>
            <a:fld id="{C332AD8A-8C5E-45EA-A1FD-827C05C8FFB4}" type="slidenum">
              <a:rPr lang="en-AU" smtClean="0"/>
              <a:t>15</a:t>
            </a:fld>
            <a:endParaRPr lang="en-AU" dirty="0"/>
          </a:p>
        </p:txBody>
      </p:sp>
    </p:spTree>
    <p:extLst>
      <p:ext uri="{BB962C8B-B14F-4D97-AF65-F5344CB8AC3E}">
        <p14:creationId xmlns:p14="http://schemas.microsoft.com/office/powerpoint/2010/main" val="1447598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The Authority has developed six second languages syllabuses.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Languages has a staggered implementation commencing with Year 3 in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In the interim, familiarisation with the syllabus and resources should be the focus of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With the staggered implementation for Languages, students entering Year 7 in 2022 will enter secondary schooling with a language learning background.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The Authority is currently working with schools to develop a document to provide schools with the building blocks required for students beginning a different language in Year 7 to that learnt in primary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16</a:t>
            </a:fld>
            <a:endParaRPr lang="en-AU" dirty="0"/>
          </a:p>
        </p:txBody>
      </p:sp>
    </p:spTree>
    <p:extLst>
      <p:ext uri="{BB962C8B-B14F-4D97-AF65-F5344CB8AC3E}">
        <p14:creationId xmlns:p14="http://schemas.microsoft.com/office/powerpoint/2010/main" val="566162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In 2018, </a:t>
            </a:r>
            <a:r>
              <a:rPr lang="en-AU" b="1" dirty="0" smtClean="0"/>
              <a:t>one</a:t>
            </a:r>
            <a:r>
              <a:rPr lang="en-AU" dirty="0" smtClean="0"/>
              <a:t> language for Year 3 must be implemented. </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Where possible, schools should provide Languages education from Pre-primary to Year 10. As a minimum, schools must offer:</a:t>
            </a:r>
          </a:p>
          <a:p>
            <a:pPr marL="628650" lvl="1" indent="-171450">
              <a:buFont typeface="Courier New" panose="02070309020205020404" pitchFamily="49" charset="0"/>
              <a:buChar char="o"/>
            </a:pPr>
            <a:r>
              <a:rPr lang="en-AU" dirty="0" smtClean="0"/>
              <a:t>in Years 3, 4, 5 and 6, compulsory Languages education in a minimum of one language, commencing with Year 3 in 2018 (extending to Year 4 in 2019, Year 5 in 2020 and Year 6 in 2021)</a:t>
            </a:r>
          </a:p>
          <a:p>
            <a:pPr marL="628650" lvl="1" indent="-171450">
              <a:buFont typeface="Courier New" panose="02070309020205020404" pitchFamily="49" charset="0"/>
              <a:buChar char="o"/>
            </a:pPr>
            <a:r>
              <a:rPr lang="en-AU" dirty="0" smtClean="0"/>
              <a:t>in both Years 7 and 8, compulsory Languages education in a minimum of one language, commencing with Year 7 in 2022 (and Year 8 in 2023).</a:t>
            </a:r>
          </a:p>
          <a:p>
            <a:endParaRPr lang="en-AU" dirty="0" smtClean="0"/>
          </a:p>
          <a:p>
            <a:pPr marL="171450" indent="-171450">
              <a:buFont typeface="Arial" panose="020B0604020202020204" pitchFamily="34" charset="0"/>
              <a:buChar char="•"/>
            </a:pPr>
            <a:r>
              <a:rPr lang="en-AU" dirty="0" smtClean="0"/>
              <a:t>In Years 9 and 10 the study of Languages is optional.</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The study of one of the Aboriginal and Torres Strait Islander languages is acceptable.</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Recently arrived migrants, for whom English is not their first language, may substitute English as a Second Language or further studies in English for the study of a foreign or Indigenous language.</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err="1" smtClean="0"/>
              <a:t>Auslan</a:t>
            </a:r>
            <a:r>
              <a:rPr lang="en-AU" dirty="0" smtClean="0"/>
              <a:t> is an acceptable alternative to the study of a language other than English.</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Schools may offer a different language from those for which syllabuses are provided in the </a:t>
            </a:r>
            <a:r>
              <a:rPr lang="en-AU" i="1" dirty="0" smtClean="0"/>
              <a:t>Western Australian Curriculum and Assessment Outline</a:t>
            </a:r>
            <a:r>
              <a:rPr lang="en-AU" dirty="0" smtClean="0"/>
              <a:t> (e.g. Arabic, Hebrew, Hindi, Korean, Modern Greek, Vietnamese, first or background language Chinese). Where schools offer a different language (or curriculum at a different level) from those for which syllabuses are provided in the </a:t>
            </a:r>
            <a:r>
              <a:rPr lang="en-AU" i="1" dirty="0" smtClean="0"/>
              <a:t>Western Australian Curriculum and Assessment Outline</a:t>
            </a:r>
            <a:r>
              <a:rPr lang="en-AU" dirty="0" smtClean="0"/>
              <a:t> teachers will need to exercise their professional judgement in the adaptation of the Australian Curriculum, Assessment and Reporting Authority’s (ACARA) curriculum or alternative syllabuses.</a:t>
            </a:r>
          </a:p>
        </p:txBody>
      </p:sp>
      <p:sp>
        <p:nvSpPr>
          <p:cNvPr id="4" name="Slide Number Placeholder 3"/>
          <p:cNvSpPr>
            <a:spLocks noGrp="1"/>
          </p:cNvSpPr>
          <p:nvPr>
            <p:ph type="sldNum" sz="quarter" idx="10"/>
          </p:nvPr>
        </p:nvSpPr>
        <p:spPr/>
        <p:txBody>
          <a:bodyPr/>
          <a:lstStyle/>
          <a:p>
            <a:fld id="{5AB9260F-4BAF-4294-8E06-A8EA3A8916EC}" type="slidenum">
              <a:rPr lang="en-AU" smtClean="0"/>
              <a:t>17</a:t>
            </a:fld>
            <a:endParaRPr lang="en-AU" dirty="0"/>
          </a:p>
        </p:txBody>
      </p:sp>
    </p:spTree>
    <p:extLst>
      <p:ext uri="{BB962C8B-B14F-4D97-AF65-F5344CB8AC3E}">
        <p14:creationId xmlns:p14="http://schemas.microsoft.com/office/powerpoint/2010/main" val="396157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Schools may offer a language using ACARA's curriculum or a language curriculum approved by the Authority.</a:t>
            </a:r>
          </a:p>
          <a:p>
            <a:r>
              <a:rPr lang="en-AU" sz="1200" u="sng" dirty="0" smtClean="0">
                <a:hlinkClick r:id="rId3"/>
              </a:rPr>
              <a:t>http://k10outline.scsa.wa.edu.au/home/p-10-curriculum/curriculum-browser/languages</a:t>
            </a:r>
            <a:endParaRPr lang="en-AU" sz="1200" dirty="0"/>
          </a:p>
        </p:txBody>
      </p:sp>
      <p:sp>
        <p:nvSpPr>
          <p:cNvPr id="4" name="Slide Number Placeholder 3"/>
          <p:cNvSpPr>
            <a:spLocks noGrp="1"/>
          </p:cNvSpPr>
          <p:nvPr>
            <p:ph type="sldNum" sz="quarter" idx="10"/>
          </p:nvPr>
        </p:nvSpPr>
        <p:spPr/>
        <p:txBody>
          <a:bodyPr/>
          <a:lstStyle/>
          <a:p>
            <a:fld id="{5AB9260F-4BAF-4294-8E06-A8EA3A8916EC}" type="slidenum">
              <a:rPr lang="en-AU" smtClean="0"/>
              <a:t>18</a:t>
            </a:fld>
            <a:endParaRPr lang="en-AU" dirty="0"/>
          </a:p>
        </p:txBody>
      </p:sp>
    </p:spTree>
    <p:extLst>
      <p:ext uri="{BB962C8B-B14F-4D97-AF65-F5344CB8AC3E}">
        <p14:creationId xmlns:p14="http://schemas.microsoft.com/office/powerpoint/2010/main" val="1011650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Science, Technologies,</a:t>
            </a:r>
            <a:r>
              <a:rPr lang="en-AU" sz="1200" baseline="0" dirty="0" smtClean="0"/>
              <a:t> Engineering and Mathematics (STEM) does not replace the teaching of Mathematics or Science in the </a:t>
            </a:r>
            <a:r>
              <a:rPr lang="en-AU" sz="1200" i="1" baseline="0" dirty="0" smtClean="0"/>
              <a:t>Western Australian Curriculum and Assessment Outline. </a:t>
            </a:r>
            <a:r>
              <a:rPr lang="en-AU" sz="1200" i="0" baseline="0" dirty="0" smtClean="0"/>
              <a:t>It may provide a way of connecting learning or providing a context for learning within Mathematics and Science. However, teachers are required to teach all the curriculum content in all learning areas as published in the </a:t>
            </a:r>
            <a:r>
              <a:rPr lang="en-AU" sz="1200" i="1" baseline="0" dirty="0" smtClean="0"/>
              <a:t>Outline</a:t>
            </a:r>
            <a:r>
              <a:rPr lang="en-AU" sz="1200" i="0" baseline="0" dirty="0" smtClean="0"/>
              <a:t>.</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19</a:t>
            </a:fld>
            <a:endParaRPr lang="en-AU" dirty="0"/>
          </a:p>
        </p:txBody>
      </p:sp>
    </p:spTree>
    <p:extLst>
      <p:ext uri="{BB962C8B-B14F-4D97-AF65-F5344CB8AC3E}">
        <p14:creationId xmlns:p14="http://schemas.microsoft.com/office/powerpoint/2010/main" val="174707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2</a:t>
            </a:fld>
            <a:endParaRPr lang="en-AU" dirty="0"/>
          </a:p>
        </p:txBody>
      </p:sp>
    </p:spTree>
    <p:extLst>
      <p:ext uri="{BB962C8B-B14F-4D97-AF65-F5344CB8AC3E}">
        <p14:creationId xmlns:p14="http://schemas.microsoft.com/office/powerpoint/2010/main" val="1131987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Any questions should be directed to Mandy Hudson, Manager, Curriculum</a:t>
            </a:r>
            <a:r>
              <a:rPr lang="en-AU" sz="1200" kern="1200" baseline="0" dirty="0" smtClean="0">
                <a:solidFill>
                  <a:schemeClr val="tx1"/>
                </a:solidFill>
                <a:effectLst/>
                <a:latin typeface="+mn-lt"/>
                <a:ea typeface="+mn-ea"/>
                <a:cs typeface="+mn-cs"/>
              </a:rPr>
              <a:t> and Assessment </a:t>
            </a:r>
            <a:r>
              <a:rPr lang="en-AU" sz="1200" kern="1200" dirty="0" smtClean="0">
                <a:solidFill>
                  <a:schemeClr val="tx1"/>
                </a:solidFill>
                <a:effectLst/>
                <a:latin typeface="+mn-lt"/>
                <a:ea typeface="+mn-ea"/>
                <a:cs typeface="+mn-cs"/>
              </a:rPr>
              <a:t>– </a:t>
            </a:r>
            <a:r>
              <a:rPr lang="en-AU" sz="1200" u="sng" kern="1200" dirty="0" smtClean="0">
                <a:solidFill>
                  <a:schemeClr val="tx1"/>
                </a:solidFill>
                <a:effectLst/>
                <a:latin typeface="+mn-lt"/>
                <a:ea typeface="+mn-ea"/>
                <a:cs typeface="+mn-cs"/>
                <a:hlinkClick r:id="rId3"/>
              </a:rPr>
              <a:t>mandy.hudson@scsa.wa.edu.au</a:t>
            </a:r>
            <a:r>
              <a:rPr lang="en-AU" sz="1200" kern="1200" dirty="0" smtClean="0">
                <a:solidFill>
                  <a:schemeClr val="tx1"/>
                </a:solidFill>
                <a:effectLst/>
                <a:latin typeface="+mn-lt"/>
                <a:ea typeface="+mn-ea"/>
                <a:cs typeface="+mn-cs"/>
              </a:rPr>
              <a:t> or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9273 6755.</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5AB9260F-4BAF-4294-8E06-A8EA3A8916EC}" type="slidenum">
              <a:rPr lang="en-AU" smtClean="0"/>
              <a:t>20</a:t>
            </a:fld>
            <a:endParaRPr lang="en-AU" dirty="0"/>
          </a:p>
        </p:txBody>
      </p:sp>
    </p:spTree>
    <p:extLst>
      <p:ext uri="{BB962C8B-B14F-4D97-AF65-F5344CB8AC3E}">
        <p14:creationId xmlns:p14="http://schemas.microsoft.com/office/powerpoint/2010/main" val="3729840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Any questions should be directed to Maureen Lorimer, Principal Consultant, Strategic Projects – </a:t>
            </a:r>
            <a:r>
              <a:rPr lang="en-AU" sz="1200" u="sng" kern="1200" dirty="0" smtClean="0">
                <a:solidFill>
                  <a:schemeClr val="tx1"/>
                </a:solidFill>
                <a:effectLst/>
                <a:latin typeface="+mn-lt"/>
                <a:ea typeface="+mn-ea"/>
                <a:cs typeface="+mn-cs"/>
                <a:hlinkClick r:id="rId3"/>
              </a:rPr>
              <a:t>maureen.lorimer@scsa.wa.edu.au</a:t>
            </a:r>
            <a:r>
              <a:rPr lang="en-AU" sz="1200" kern="1200" dirty="0" smtClean="0">
                <a:solidFill>
                  <a:schemeClr val="tx1"/>
                </a:solidFill>
                <a:effectLst/>
                <a:latin typeface="+mn-lt"/>
                <a:ea typeface="+mn-ea"/>
                <a:cs typeface="+mn-cs"/>
              </a:rPr>
              <a:t> or 9273 6397 (Tuesday, Wednesday &amp; Friday).</a:t>
            </a:r>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21</a:t>
            </a:fld>
            <a:endParaRPr lang="en-AU" dirty="0"/>
          </a:p>
        </p:txBody>
      </p:sp>
    </p:spTree>
    <p:extLst>
      <p:ext uri="{BB962C8B-B14F-4D97-AF65-F5344CB8AC3E}">
        <p14:creationId xmlns:p14="http://schemas.microsoft.com/office/powerpoint/2010/main" val="2482719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2018 - All participating schools have had staff complete mandatory training with the Authority and further refresher training will be provided prior to the NAPLAN Online in May.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All Western Australian Schools participating in NAPLAN Online in 2018 will be provided with ‘backup’ paper NAPLAN test materials which will be delivered to schools by the first week of Term 2.</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Schools not participating in the implementation of NAPLAN Online will be required to continue to complete NAPLAN in a paper-based format.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 comprehensive research program is also being undertaken by ACARA to investigate student performance and to monitor the impact of delivering NAPLAN Online.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2019</a:t>
            </a:r>
            <a:r>
              <a:rPr lang="en-AU" sz="1200" kern="1200" baseline="0" dirty="0" smtClean="0">
                <a:solidFill>
                  <a:schemeClr val="tx1"/>
                </a:solidFill>
                <a:effectLst/>
                <a:latin typeface="+mn-lt"/>
                <a:ea typeface="+mn-ea"/>
                <a:cs typeface="+mn-cs"/>
              </a:rPr>
              <a:t> - </a:t>
            </a:r>
            <a:r>
              <a:rPr lang="en-AU" sz="1200" kern="1200" dirty="0" smtClean="0">
                <a:solidFill>
                  <a:schemeClr val="tx1"/>
                </a:solidFill>
                <a:effectLst/>
                <a:latin typeface="+mn-lt"/>
                <a:ea typeface="+mn-ea"/>
                <a:cs typeface="+mn-cs"/>
              </a:rPr>
              <a:t>For schools that are not able to access the internet to complete NAPLAN Online, alternative information technology solutions will be available.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assessment window for schools that will complete NAPLAN in a paper-based format will remain unchanged, while the assessment window for completing NAPLAN online will be extended to nine days and will commence on the same day as the paper-based tests.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ESA and ACARA are working with the Australian Government’s Department of Education and Training to deliver this program of work, in consultation with State and Territory and non-government education authorities.</a:t>
            </a: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Additional information about NAPLAN Online can be found on ACARA’s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dirty="0" smtClean="0"/>
              <a:t>National Assessment Program, NAPLAN Online website.</a:t>
            </a:r>
            <a:endParaRPr lang="en-AU" sz="1200" dirty="0" smtClean="0"/>
          </a:p>
          <a:p>
            <a:pPr marL="171450" indent="-171450">
              <a:buFont typeface="Arial" panose="020B0604020202020204" pitchFamily="34" charset="0"/>
              <a:buChar char="•"/>
            </a:pPr>
            <a:r>
              <a:rPr lang="en-AU" sz="1200" dirty="0" smtClean="0"/>
              <a:t>Research and development – details on tailored tests, automated essay scoring, device suitability, student engagement and motivation, readability and layout, accessibility options: </a:t>
            </a:r>
            <a:r>
              <a:rPr lang="en-AU" sz="1200" dirty="0" smtClean="0">
                <a:hlinkClick r:id="rId3"/>
              </a:rPr>
              <a:t>https://www.nap.edu.au/online-assessment/research-and-development</a:t>
            </a:r>
            <a:endParaRPr lang="en-AU" sz="1200" dirty="0" smtClean="0"/>
          </a:p>
          <a:p>
            <a:pPr marL="171450" indent="-171450">
              <a:buFont typeface="Arial" panose="020B0604020202020204" pitchFamily="34" charset="0"/>
              <a:buChar char="•"/>
            </a:pPr>
            <a:r>
              <a:rPr lang="en-AU" sz="1200" dirty="0" smtClean="0"/>
              <a:t>The Authority’s NAPLAN Online website: </a:t>
            </a:r>
            <a:r>
              <a:rPr lang="en-AU" sz="1200" dirty="0" smtClean="0">
                <a:hlinkClick r:id="rId4"/>
              </a:rPr>
              <a:t>http://k10outline.scsa.wa.edu.au/home/assessment/testing/naplan-online</a:t>
            </a:r>
            <a:r>
              <a:rPr lang="en-AU"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p:txBody>
      </p:sp>
      <p:sp>
        <p:nvSpPr>
          <p:cNvPr id="4" name="Slide Number Placeholder 3"/>
          <p:cNvSpPr>
            <a:spLocks noGrp="1"/>
          </p:cNvSpPr>
          <p:nvPr>
            <p:ph type="sldNum" sz="quarter" idx="10"/>
          </p:nvPr>
        </p:nvSpPr>
        <p:spPr/>
        <p:txBody>
          <a:bodyPr/>
          <a:lstStyle/>
          <a:p>
            <a:fld id="{5AB9260F-4BAF-4294-8E06-A8EA3A8916EC}" type="slidenum">
              <a:rPr lang="en-AU" smtClean="0"/>
              <a:t>22</a:t>
            </a:fld>
            <a:endParaRPr lang="en-AU" dirty="0"/>
          </a:p>
        </p:txBody>
      </p:sp>
    </p:spTree>
    <p:extLst>
      <p:ext uri="{BB962C8B-B14F-4D97-AF65-F5344CB8AC3E}">
        <p14:creationId xmlns:p14="http://schemas.microsoft.com/office/powerpoint/2010/main" val="3489743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23</a:t>
            </a:fld>
            <a:endParaRPr lang="en-AU" dirty="0"/>
          </a:p>
        </p:txBody>
      </p:sp>
    </p:spTree>
    <p:extLst>
      <p:ext uri="{BB962C8B-B14F-4D97-AF65-F5344CB8AC3E}">
        <p14:creationId xmlns:p14="http://schemas.microsoft.com/office/powerpoint/2010/main" val="691858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24</a:t>
            </a:fld>
            <a:endParaRPr lang="en-AU" dirty="0"/>
          </a:p>
        </p:txBody>
      </p:sp>
    </p:spTree>
    <p:extLst>
      <p:ext uri="{BB962C8B-B14F-4D97-AF65-F5344CB8AC3E}">
        <p14:creationId xmlns:p14="http://schemas.microsoft.com/office/powerpoint/2010/main" val="1266904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 panose="02070309020205020404" pitchFamily="49" charset="0"/>
              <a:buNone/>
            </a:pPr>
            <a:r>
              <a:rPr lang="en-AU" sz="1200" b="1" baseline="0" dirty="0" smtClean="0"/>
              <a:t>Overall Statistics</a:t>
            </a:r>
            <a:endParaRPr lang="en-AU" sz="1200" b="1" dirty="0" smtClean="0"/>
          </a:p>
          <a:p>
            <a:pPr marL="171450" indent="-171450">
              <a:buFont typeface="Arial" panose="020B0604020202020204" pitchFamily="34" charset="0"/>
              <a:buChar char="•"/>
            </a:pPr>
            <a:endParaRPr lang="en-AU" sz="1200" dirty="0" smtClean="0">
              <a:solidFill>
                <a:srgbClr val="FF0000"/>
              </a:solidFill>
            </a:endParaRPr>
          </a:p>
          <a:p>
            <a:pPr marL="171450" indent="-171450">
              <a:buFont typeface="Arial" panose="020B0604020202020204" pitchFamily="34" charset="0"/>
              <a:buChar char="•"/>
            </a:pPr>
            <a:r>
              <a:rPr lang="en-AU" sz="1200" dirty="0" smtClean="0">
                <a:solidFill>
                  <a:schemeClr val="tx1"/>
                </a:solidFill>
              </a:rPr>
              <a:t>In 2017, 25</a:t>
            </a:r>
            <a:r>
              <a:rPr lang="en-AU" sz="1200" baseline="0" dirty="0" smtClean="0">
                <a:solidFill>
                  <a:schemeClr val="tx1"/>
                </a:solidFill>
              </a:rPr>
              <a:t> 954</a:t>
            </a:r>
            <a:r>
              <a:rPr lang="en-AU" sz="1200" dirty="0" smtClean="0">
                <a:solidFill>
                  <a:schemeClr val="tx1"/>
                </a:solidFill>
              </a:rPr>
              <a:t> Year 12 students undertook studies towards the WACE. This is an increase of 513 on the 25</a:t>
            </a:r>
            <a:r>
              <a:rPr lang="en-AU" sz="1200" baseline="0" dirty="0" smtClean="0">
                <a:solidFill>
                  <a:schemeClr val="tx1"/>
                </a:solidFill>
              </a:rPr>
              <a:t> </a:t>
            </a:r>
            <a:r>
              <a:rPr lang="en-AU" sz="1200" dirty="0" smtClean="0">
                <a:solidFill>
                  <a:schemeClr val="tx1"/>
                </a:solidFill>
              </a:rPr>
              <a:t>441 students in 2016.</a:t>
            </a:r>
          </a:p>
          <a:p>
            <a:pPr marL="171450" lvl="0" indent="-171450">
              <a:buFont typeface="Arial" panose="020B0604020202020204" pitchFamily="34" charset="0"/>
              <a:buChar char="•"/>
            </a:pPr>
            <a:endParaRPr lang="en-AU" sz="1200" dirty="0" smtClean="0">
              <a:solidFill>
                <a:schemeClr val="tx1"/>
              </a:solidFill>
            </a:endParaRPr>
          </a:p>
          <a:p>
            <a:pPr marL="171450" lvl="0" indent="-171450">
              <a:buFont typeface="Arial" panose="020B0604020202020204" pitchFamily="34" charset="0"/>
              <a:buChar char="•"/>
            </a:pPr>
            <a:r>
              <a:rPr lang="en-AU" sz="1200" dirty="0" smtClean="0">
                <a:solidFill>
                  <a:schemeClr val="tx1"/>
                </a:solidFill>
              </a:rPr>
              <a:t>Of the 25</a:t>
            </a:r>
            <a:r>
              <a:rPr lang="en-AU" sz="1200" baseline="0" dirty="0" smtClean="0">
                <a:solidFill>
                  <a:schemeClr val="tx1"/>
                </a:solidFill>
              </a:rPr>
              <a:t> 954</a:t>
            </a:r>
            <a:r>
              <a:rPr lang="en-AU" sz="1200" dirty="0" smtClean="0">
                <a:solidFill>
                  <a:schemeClr val="tx1"/>
                </a:solidFill>
              </a:rPr>
              <a:t> Year 12 students (25</a:t>
            </a:r>
            <a:r>
              <a:rPr lang="en-AU" sz="1200" baseline="0" dirty="0" smtClean="0">
                <a:solidFill>
                  <a:schemeClr val="tx1"/>
                </a:solidFill>
              </a:rPr>
              <a:t> </a:t>
            </a:r>
            <a:r>
              <a:rPr lang="en-AU" sz="1200" dirty="0" smtClean="0">
                <a:solidFill>
                  <a:schemeClr val="tx1"/>
                </a:solidFill>
              </a:rPr>
              <a:t>441 in 2016), </a:t>
            </a:r>
            <a:r>
              <a:rPr lang="en-AU" dirty="0" smtClean="0">
                <a:solidFill>
                  <a:schemeClr val="tx1"/>
                </a:solidFill>
              </a:rPr>
              <a:t>24 332 </a:t>
            </a:r>
            <a:r>
              <a:rPr lang="en-AU" sz="1200" dirty="0" smtClean="0">
                <a:solidFill>
                  <a:schemeClr val="tx1"/>
                </a:solidFill>
              </a:rPr>
              <a:t>full-time students were eligible to achieve a WACE (23</a:t>
            </a:r>
            <a:r>
              <a:rPr lang="en-AU" sz="1200" baseline="0" dirty="0" smtClean="0">
                <a:solidFill>
                  <a:schemeClr val="tx1"/>
                </a:solidFill>
              </a:rPr>
              <a:t> </a:t>
            </a:r>
            <a:r>
              <a:rPr lang="en-AU" sz="1200" dirty="0" smtClean="0">
                <a:solidFill>
                  <a:schemeClr val="tx1"/>
                </a:solidFill>
              </a:rPr>
              <a:t>360 in 2016).</a:t>
            </a:r>
          </a:p>
          <a:p>
            <a:pPr marL="171450" lvl="0" indent="-171450">
              <a:buFont typeface="Arial" panose="020B0604020202020204" pitchFamily="34" charset="0"/>
              <a:buChar char="•"/>
            </a:pPr>
            <a:endParaRPr lang="en-AU" sz="1200" dirty="0" smtClean="0">
              <a:solidFill>
                <a:schemeClr val="tx1"/>
              </a:solidFill>
            </a:endParaRPr>
          </a:p>
          <a:p>
            <a:pPr marL="171450" lvl="0" indent="-171450">
              <a:buFont typeface="Arial" panose="020B0604020202020204" pitchFamily="34" charset="0"/>
              <a:buChar char="•"/>
            </a:pPr>
            <a:r>
              <a:rPr lang="en-AU" sz="1200" dirty="0" smtClean="0">
                <a:solidFill>
                  <a:schemeClr val="tx1"/>
                </a:solidFill>
              </a:rPr>
              <a:t>In 2017, </a:t>
            </a:r>
            <a:r>
              <a:rPr lang="en-AU" dirty="0" smtClean="0">
                <a:solidFill>
                  <a:schemeClr val="tx1"/>
                </a:solidFill>
              </a:rPr>
              <a:t>22 174 </a:t>
            </a:r>
            <a:r>
              <a:rPr lang="en-AU" sz="1200" dirty="0" smtClean="0">
                <a:solidFill>
                  <a:schemeClr val="tx1"/>
                </a:solidFill>
              </a:rPr>
              <a:t>(91.1 per cent) of eligible Year 12 students achieved a WACE. This compares to 21</a:t>
            </a:r>
            <a:r>
              <a:rPr lang="en-AU" sz="1200" baseline="0" dirty="0" smtClean="0">
                <a:solidFill>
                  <a:schemeClr val="tx1"/>
                </a:solidFill>
              </a:rPr>
              <a:t> </a:t>
            </a:r>
            <a:r>
              <a:rPr lang="en-AU" sz="1200" dirty="0" smtClean="0">
                <a:solidFill>
                  <a:schemeClr val="tx1"/>
                </a:solidFill>
              </a:rPr>
              <a:t>473 (91.9 per cent) in 2016.</a:t>
            </a:r>
          </a:p>
          <a:p>
            <a:pPr marL="171450" lvl="0" indent="-171450">
              <a:buFont typeface="Arial" panose="020B0604020202020204" pitchFamily="34" charset="0"/>
              <a:buChar char="•"/>
            </a:pPr>
            <a:endParaRPr lang="en-AU" sz="1200" dirty="0" smtClean="0">
              <a:solidFill>
                <a:schemeClr val="tx1"/>
              </a:solidFill>
            </a:endParaRPr>
          </a:p>
          <a:p>
            <a:pPr marL="171450" lvl="0" indent="-171450">
              <a:buFont typeface="Arial" panose="020B0604020202020204" pitchFamily="34" charset="0"/>
              <a:buChar char="•"/>
            </a:pPr>
            <a:r>
              <a:rPr lang="en-AU" sz="1200" dirty="0" smtClean="0">
                <a:solidFill>
                  <a:schemeClr val="tx1"/>
                </a:solidFill>
              </a:rPr>
              <a:t>ATAR courses: There were 13</a:t>
            </a:r>
            <a:r>
              <a:rPr lang="en-AU" sz="1200" baseline="0" dirty="0" smtClean="0">
                <a:solidFill>
                  <a:schemeClr val="tx1"/>
                </a:solidFill>
              </a:rPr>
              <a:t> </a:t>
            </a:r>
            <a:r>
              <a:rPr lang="en-AU" sz="1200" dirty="0" smtClean="0">
                <a:solidFill>
                  <a:schemeClr val="tx1"/>
                </a:solidFill>
              </a:rPr>
              <a:t>299  Year 12 students (54.7 per cent of Year 12 students who undertook full-time studies towards the WACE) who sat four or more ATAR course examinations in 2017. In 2016, there were 13</a:t>
            </a:r>
            <a:r>
              <a:rPr lang="en-AU" sz="1200" baseline="0" dirty="0" smtClean="0">
                <a:solidFill>
                  <a:schemeClr val="tx1"/>
                </a:solidFill>
              </a:rPr>
              <a:t> </a:t>
            </a:r>
            <a:r>
              <a:rPr lang="en-AU" sz="1200" dirty="0" smtClean="0">
                <a:solidFill>
                  <a:schemeClr val="tx1"/>
                </a:solidFill>
              </a:rPr>
              <a:t>540 Year 12 students (58 per cent) who sat four or more ATAR course examinations. </a:t>
            </a:r>
          </a:p>
          <a:p>
            <a:endParaRPr lang="en-AU" dirty="0">
              <a:solidFill>
                <a:srgbClr val="FF0000"/>
              </a:solidFill>
            </a:endParaRPr>
          </a:p>
        </p:txBody>
      </p:sp>
      <p:sp>
        <p:nvSpPr>
          <p:cNvPr id="4" name="Slide Number Placeholder 3"/>
          <p:cNvSpPr>
            <a:spLocks noGrp="1"/>
          </p:cNvSpPr>
          <p:nvPr>
            <p:ph type="sldNum" sz="quarter" idx="10"/>
          </p:nvPr>
        </p:nvSpPr>
        <p:spPr/>
        <p:txBody>
          <a:bodyPr/>
          <a:lstStyle/>
          <a:p>
            <a:fld id="{5AB9260F-4BAF-4294-8E06-A8EA3A8916EC}" type="slidenum">
              <a:rPr lang="en-AU" smtClean="0"/>
              <a:t>25</a:t>
            </a:fld>
            <a:endParaRPr lang="en-AU"/>
          </a:p>
        </p:txBody>
      </p:sp>
    </p:spTree>
    <p:extLst>
      <p:ext uri="{BB962C8B-B14F-4D97-AF65-F5344CB8AC3E}">
        <p14:creationId xmlns:p14="http://schemas.microsoft.com/office/powerpoint/2010/main" val="1139271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 panose="02070309020205020404" pitchFamily="49" charset="0"/>
              <a:buNone/>
            </a:pPr>
            <a:r>
              <a:rPr lang="en-AU" sz="1200" b="1" baseline="0" dirty="0" smtClean="0"/>
              <a:t>Overall Statistics</a:t>
            </a:r>
            <a:endParaRPr lang="en-AU" sz="1200" b="1" dirty="0" smtClean="0"/>
          </a:p>
          <a:p>
            <a:pPr marL="171450" indent="-171450">
              <a:buFont typeface="Arial" panose="020B0604020202020204" pitchFamily="34" charset="0"/>
              <a:buChar char="•"/>
            </a:pPr>
            <a:endParaRPr lang="en-AU" sz="1200" dirty="0" smtClean="0">
              <a:solidFill>
                <a:srgbClr val="FF0000"/>
              </a:solidFill>
            </a:endParaRPr>
          </a:p>
          <a:p>
            <a:pPr marL="171450" indent="-171450">
              <a:buFont typeface="Arial" panose="020B0604020202020204" pitchFamily="34" charset="0"/>
              <a:buChar char="•"/>
            </a:pPr>
            <a:r>
              <a:rPr lang="en-AU" sz="1200" dirty="0" smtClean="0">
                <a:solidFill>
                  <a:schemeClr val="tx1"/>
                </a:solidFill>
              </a:rPr>
              <a:t>In 2017, 25</a:t>
            </a:r>
            <a:r>
              <a:rPr lang="en-AU" sz="1200" baseline="0" dirty="0" smtClean="0">
                <a:solidFill>
                  <a:schemeClr val="tx1"/>
                </a:solidFill>
              </a:rPr>
              <a:t> 954</a:t>
            </a:r>
            <a:r>
              <a:rPr lang="en-AU" sz="1200" dirty="0" smtClean="0">
                <a:solidFill>
                  <a:schemeClr val="tx1"/>
                </a:solidFill>
              </a:rPr>
              <a:t> Year 12 students undertook studies towards the WACE. This is an increase of 513 on the 25</a:t>
            </a:r>
            <a:r>
              <a:rPr lang="en-AU" sz="1200" baseline="0" dirty="0" smtClean="0">
                <a:solidFill>
                  <a:schemeClr val="tx1"/>
                </a:solidFill>
              </a:rPr>
              <a:t> </a:t>
            </a:r>
            <a:r>
              <a:rPr lang="en-AU" sz="1200" dirty="0" smtClean="0">
                <a:solidFill>
                  <a:schemeClr val="tx1"/>
                </a:solidFill>
              </a:rPr>
              <a:t>441 students in 2016.</a:t>
            </a:r>
          </a:p>
          <a:p>
            <a:pPr marL="171450" lvl="0" indent="-171450">
              <a:buFont typeface="Arial" panose="020B0604020202020204" pitchFamily="34" charset="0"/>
              <a:buChar char="•"/>
            </a:pPr>
            <a:endParaRPr lang="en-AU" sz="1200" dirty="0" smtClean="0">
              <a:solidFill>
                <a:schemeClr val="tx1"/>
              </a:solidFill>
            </a:endParaRPr>
          </a:p>
          <a:p>
            <a:pPr marL="171450" lvl="0" indent="-171450">
              <a:buFont typeface="Arial" panose="020B0604020202020204" pitchFamily="34" charset="0"/>
              <a:buChar char="•"/>
            </a:pPr>
            <a:r>
              <a:rPr lang="en-AU" sz="1200" dirty="0" smtClean="0">
                <a:solidFill>
                  <a:schemeClr val="tx1"/>
                </a:solidFill>
              </a:rPr>
              <a:t>Of the 25</a:t>
            </a:r>
            <a:r>
              <a:rPr lang="en-AU" sz="1200" baseline="0" dirty="0" smtClean="0">
                <a:solidFill>
                  <a:schemeClr val="tx1"/>
                </a:solidFill>
              </a:rPr>
              <a:t> 954</a:t>
            </a:r>
            <a:r>
              <a:rPr lang="en-AU" sz="1200" dirty="0" smtClean="0">
                <a:solidFill>
                  <a:schemeClr val="tx1"/>
                </a:solidFill>
              </a:rPr>
              <a:t> Year 12 students (25</a:t>
            </a:r>
            <a:r>
              <a:rPr lang="en-AU" sz="1200" baseline="0" dirty="0" smtClean="0">
                <a:solidFill>
                  <a:schemeClr val="tx1"/>
                </a:solidFill>
              </a:rPr>
              <a:t> </a:t>
            </a:r>
            <a:r>
              <a:rPr lang="en-AU" sz="1200" dirty="0" smtClean="0">
                <a:solidFill>
                  <a:schemeClr val="tx1"/>
                </a:solidFill>
              </a:rPr>
              <a:t>441 in 2016), </a:t>
            </a:r>
            <a:r>
              <a:rPr lang="en-AU" dirty="0" smtClean="0">
                <a:solidFill>
                  <a:schemeClr val="tx1"/>
                </a:solidFill>
              </a:rPr>
              <a:t>24 332 </a:t>
            </a:r>
            <a:r>
              <a:rPr lang="en-AU" sz="1200" dirty="0" smtClean="0">
                <a:solidFill>
                  <a:schemeClr val="tx1"/>
                </a:solidFill>
              </a:rPr>
              <a:t>full-time students were eligible to achieve a WACE (23</a:t>
            </a:r>
            <a:r>
              <a:rPr lang="en-AU" sz="1200" baseline="0" dirty="0" smtClean="0">
                <a:solidFill>
                  <a:schemeClr val="tx1"/>
                </a:solidFill>
              </a:rPr>
              <a:t> </a:t>
            </a:r>
            <a:r>
              <a:rPr lang="en-AU" sz="1200" dirty="0" smtClean="0">
                <a:solidFill>
                  <a:schemeClr val="tx1"/>
                </a:solidFill>
              </a:rPr>
              <a:t>360 in 2016).</a:t>
            </a:r>
          </a:p>
          <a:p>
            <a:pPr marL="171450" lvl="0" indent="-171450">
              <a:buFont typeface="Arial" panose="020B0604020202020204" pitchFamily="34" charset="0"/>
              <a:buChar char="•"/>
            </a:pPr>
            <a:endParaRPr lang="en-AU" sz="1200" dirty="0" smtClean="0">
              <a:solidFill>
                <a:schemeClr val="tx1"/>
              </a:solidFill>
            </a:endParaRPr>
          </a:p>
          <a:p>
            <a:pPr marL="171450" lvl="0" indent="-171450">
              <a:buFont typeface="Arial" panose="020B0604020202020204" pitchFamily="34" charset="0"/>
              <a:buChar char="•"/>
            </a:pPr>
            <a:r>
              <a:rPr lang="en-AU" sz="1200" dirty="0" smtClean="0">
                <a:solidFill>
                  <a:schemeClr val="tx1"/>
                </a:solidFill>
              </a:rPr>
              <a:t>In 2017, </a:t>
            </a:r>
            <a:r>
              <a:rPr lang="en-AU" dirty="0" smtClean="0">
                <a:solidFill>
                  <a:schemeClr val="tx1"/>
                </a:solidFill>
              </a:rPr>
              <a:t>22 174 </a:t>
            </a:r>
            <a:r>
              <a:rPr lang="en-AU" sz="1200" dirty="0" smtClean="0">
                <a:solidFill>
                  <a:schemeClr val="tx1"/>
                </a:solidFill>
              </a:rPr>
              <a:t>(91.1 per cent) of eligible Year 12 students achieved a WACE. This compares to 21</a:t>
            </a:r>
            <a:r>
              <a:rPr lang="en-AU" sz="1200" baseline="0" dirty="0" smtClean="0">
                <a:solidFill>
                  <a:schemeClr val="tx1"/>
                </a:solidFill>
              </a:rPr>
              <a:t> </a:t>
            </a:r>
            <a:r>
              <a:rPr lang="en-AU" sz="1200" dirty="0" smtClean="0">
                <a:solidFill>
                  <a:schemeClr val="tx1"/>
                </a:solidFill>
              </a:rPr>
              <a:t>473 (91.9 per cent) in 2016.</a:t>
            </a:r>
          </a:p>
          <a:p>
            <a:pPr marL="171450" lvl="0" indent="-171450">
              <a:buFont typeface="Arial" panose="020B0604020202020204" pitchFamily="34" charset="0"/>
              <a:buChar char="•"/>
            </a:pPr>
            <a:endParaRPr lang="en-AU" sz="1200" dirty="0" smtClean="0">
              <a:solidFill>
                <a:schemeClr val="tx1"/>
              </a:solidFill>
            </a:endParaRPr>
          </a:p>
          <a:p>
            <a:pPr marL="171450" lvl="0" indent="-171450">
              <a:buFont typeface="Arial" panose="020B0604020202020204" pitchFamily="34" charset="0"/>
              <a:buChar char="•"/>
            </a:pPr>
            <a:r>
              <a:rPr lang="en-AU" sz="1200" dirty="0" smtClean="0">
                <a:solidFill>
                  <a:schemeClr val="tx1"/>
                </a:solidFill>
              </a:rPr>
              <a:t>ATAR courses: There were 13</a:t>
            </a:r>
            <a:r>
              <a:rPr lang="en-AU" sz="1200" baseline="0" dirty="0" smtClean="0">
                <a:solidFill>
                  <a:schemeClr val="tx1"/>
                </a:solidFill>
              </a:rPr>
              <a:t> </a:t>
            </a:r>
            <a:r>
              <a:rPr lang="en-AU" sz="1200" dirty="0" smtClean="0">
                <a:solidFill>
                  <a:schemeClr val="tx1"/>
                </a:solidFill>
              </a:rPr>
              <a:t>299  Year 12 students (54.7 per cent of Year 12 students who undertook full-time studies towards the WACE) who sat four or more ATAR course examinations in 2017. In 2016, there were 13</a:t>
            </a:r>
            <a:r>
              <a:rPr lang="en-AU" sz="1200" baseline="0" dirty="0" smtClean="0">
                <a:solidFill>
                  <a:schemeClr val="tx1"/>
                </a:solidFill>
              </a:rPr>
              <a:t> </a:t>
            </a:r>
            <a:r>
              <a:rPr lang="en-AU" sz="1200" dirty="0" smtClean="0">
                <a:solidFill>
                  <a:schemeClr val="tx1"/>
                </a:solidFill>
              </a:rPr>
              <a:t>540 Year 12 students (58 per cent) who sat four or more ATAR course examinations. </a:t>
            </a:r>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5AB9260F-4BAF-4294-8E06-A8EA3A8916EC}" type="slidenum">
              <a:rPr lang="en-AU" smtClean="0"/>
              <a:t>26</a:t>
            </a:fld>
            <a:endParaRPr lang="en-AU"/>
          </a:p>
        </p:txBody>
      </p:sp>
    </p:spTree>
    <p:extLst>
      <p:ext uri="{BB962C8B-B14F-4D97-AF65-F5344CB8AC3E}">
        <p14:creationId xmlns:p14="http://schemas.microsoft.com/office/powerpoint/2010/main" val="377351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smtClean="0"/>
              <a:t>There were 86 schools that had 100% of their students, not enrolled in four or more ATAR courses, complete a Certificate II or higher.</a:t>
            </a:r>
          </a:p>
          <a:p>
            <a:pPr marL="0" lvl="0" indent="0">
              <a:buFont typeface="Arial" panose="020B0604020202020204" pitchFamily="34" charset="0"/>
              <a:buNone/>
            </a:pPr>
            <a:endParaRPr lang="en-AU" sz="1200" dirty="0" smtClean="0"/>
          </a:p>
          <a:p>
            <a:pPr marL="171450" lvl="0" indent="-171450">
              <a:buFont typeface="Arial" panose="020B0604020202020204" pitchFamily="34" charset="0"/>
              <a:buChar char="•"/>
            </a:pPr>
            <a:r>
              <a:rPr lang="en-AU" sz="1200" dirty="0" smtClean="0"/>
              <a:t>In 2017, 14 774 Year 12 students achieved at least one VET qualification at Certificate II or higher in Year 10, 11 or 12, compared with 13</a:t>
            </a:r>
            <a:r>
              <a:rPr lang="en-AU" sz="1200" baseline="0" dirty="0" smtClean="0"/>
              <a:t> </a:t>
            </a:r>
            <a:r>
              <a:rPr lang="en-AU" sz="1200" dirty="0" smtClean="0"/>
              <a:t>547 in 2016.</a:t>
            </a:r>
          </a:p>
          <a:p>
            <a:pPr marL="171450" lvl="0" indent="-171450">
              <a:buFont typeface="Arial" panose="020B0604020202020204" pitchFamily="34" charset="0"/>
              <a:buChar char="•"/>
            </a:pPr>
            <a:endParaRPr lang="en-AU" sz="1200" dirty="0" smtClean="0"/>
          </a:p>
          <a:p>
            <a:pPr marL="171450" lvl="0" indent="-171450">
              <a:buFont typeface="Arial" panose="020B0604020202020204" pitchFamily="34" charset="0"/>
              <a:buChar char="•"/>
            </a:pPr>
            <a:r>
              <a:rPr lang="en-AU" sz="1200" dirty="0" smtClean="0"/>
              <a:t>In 2016, there were 4</a:t>
            </a:r>
            <a:r>
              <a:rPr lang="en-AU" sz="1200" baseline="0" dirty="0" smtClean="0"/>
              <a:t> </a:t>
            </a:r>
            <a:r>
              <a:rPr lang="en-AU" sz="1200" dirty="0" smtClean="0"/>
              <a:t>649 Certificate III or IV achieved. Comparative figures for 2016 were 4082. In 2017, 3 692 students achieved Certificate III and 957 students achieved a Certificate IV. The respective numbers in 2016 were 3</a:t>
            </a:r>
            <a:r>
              <a:rPr lang="en-AU" sz="1200" baseline="0" dirty="0" smtClean="0"/>
              <a:t> </a:t>
            </a:r>
            <a:r>
              <a:rPr lang="en-AU" sz="1200" dirty="0" smtClean="0"/>
              <a:t>408 and 674.</a:t>
            </a:r>
          </a:p>
          <a:p>
            <a:endParaRPr lang="en-AU" sz="1200" b="1" dirty="0" smtClean="0"/>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27</a:t>
            </a:fld>
            <a:endParaRPr lang="en-AU"/>
          </a:p>
        </p:txBody>
      </p:sp>
    </p:spTree>
    <p:extLst>
      <p:ext uri="{BB962C8B-B14F-4D97-AF65-F5344CB8AC3E}">
        <p14:creationId xmlns:p14="http://schemas.microsoft.com/office/powerpoint/2010/main" val="1534608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28</a:t>
            </a:fld>
            <a:endParaRPr lang="en-AU" dirty="0"/>
          </a:p>
        </p:txBody>
      </p:sp>
    </p:spTree>
    <p:extLst>
      <p:ext uri="{BB962C8B-B14F-4D97-AF65-F5344CB8AC3E}">
        <p14:creationId xmlns:p14="http://schemas.microsoft.com/office/powerpoint/2010/main" val="4252033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29</a:t>
            </a:fld>
            <a:endParaRPr lang="en-AU" dirty="0"/>
          </a:p>
        </p:txBody>
      </p:sp>
    </p:spTree>
    <p:extLst>
      <p:ext uri="{BB962C8B-B14F-4D97-AF65-F5344CB8AC3E}">
        <p14:creationId xmlns:p14="http://schemas.microsoft.com/office/powerpoint/2010/main" val="127717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3</a:t>
            </a:fld>
            <a:endParaRPr lang="en-AU" dirty="0"/>
          </a:p>
        </p:txBody>
      </p:sp>
    </p:spTree>
    <p:extLst>
      <p:ext uri="{BB962C8B-B14F-4D97-AF65-F5344CB8AC3E}">
        <p14:creationId xmlns:p14="http://schemas.microsoft.com/office/powerpoint/2010/main" val="729448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30</a:t>
            </a:fld>
            <a:endParaRPr lang="en-AU" dirty="0"/>
          </a:p>
        </p:txBody>
      </p:sp>
    </p:spTree>
    <p:extLst>
      <p:ext uri="{BB962C8B-B14F-4D97-AF65-F5344CB8AC3E}">
        <p14:creationId xmlns:p14="http://schemas.microsoft.com/office/powerpoint/2010/main" val="3009401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use</a:t>
            </a:r>
            <a:r>
              <a:rPr lang="en-AU" baseline="0" dirty="0" smtClean="0"/>
              <a:t> of gel pens emerged as an issue during the exams because of the impact of scanning.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Geography and Psychology will be added to the courses marked online in 2018.</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Teachers should not be relying</a:t>
            </a:r>
            <a:r>
              <a:rPr lang="en-AU" baseline="0" dirty="0" smtClean="0"/>
              <a:t> on text books and ensuring that they are implementing the syllabus requirements for a course.</a:t>
            </a:r>
            <a:endParaRPr lang="en-AU" dirty="0" smtClean="0"/>
          </a:p>
        </p:txBody>
      </p:sp>
      <p:sp>
        <p:nvSpPr>
          <p:cNvPr id="4" name="Slide Number Placeholder 3"/>
          <p:cNvSpPr>
            <a:spLocks noGrp="1"/>
          </p:cNvSpPr>
          <p:nvPr>
            <p:ph type="sldNum" sz="quarter" idx="10"/>
          </p:nvPr>
        </p:nvSpPr>
        <p:spPr/>
        <p:txBody>
          <a:bodyPr/>
          <a:lstStyle/>
          <a:p>
            <a:fld id="{5AB9260F-4BAF-4294-8E06-A8EA3A8916EC}" type="slidenum">
              <a:rPr lang="en-AU" smtClean="0"/>
              <a:t>31</a:t>
            </a:fld>
            <a:endParaRPr lang="en-AU" dirty="0"/>
          </a:p>
        </p:txBody>
      </p:sp>
    </p:spTree>
    <p:extLst>
      <p:ext uri="{BB962C8B-B14F-4D97-AF65-F5344CB8AC3E}">
        <p14:creationId xmlns:p14="http://schemas.microsoft.com/office/powerpoint/2010/main" val="1011384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EST010 – Mean school mark vs mean SCSA marker mark graph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Useful for checking comparative performance against</a:t>
            </a:r>
            <a:r>
              <a:rPr lang="en-AU" baseline="0" dirty="0" smtClean="0"/>
              <a:t> state or internally across contexts</a:t>
            </a:r>
          </a:p>
          <a:p>
            <a:pPr marL="171450" indent="-171450">
              <a:buFont typeface="Arial" panose="020B0604020202020204" pitchFamily="34" charset="0"/>
              <a:buChar char="•"/>
            </a:pPr>
            <a:r>
              <a:rPr lang="en-AU" b="1" baseline="0" dirty="0" smtClean="0"/>
              <a:t>Warn that the tolerances for 2018 will drop from 15% to 10%</a:t>
            </a:r>
          </a:p>
          <a:p>
            <a:pPr marL="171450" indent="-171450">
              <a:buFont typeface="Arial" panose="020B0604020202020204" pitchFamily="34" charset="0"/>
              <a:buChar char="•"/>
            </a:pPr>
            <a:r>
              <a:rPr lang="en-AU" baseline="0" dirty="0" smtClean="0"/>
              <a:t>For the second graph in this course there is a significant group of schools where the school interpretation of standards is apparently higher than the interpretation of the markers. This state-wide pattern deserves investigation. Possible reasons could be that there is still </a:t>
            </a:r>
          </a:p>
          <a:p>
            <a:pPr marL="628650" lvl="1" indent="-171450">
              <a:buFont typeface="Arial" panose="020B0604020202020204" pitchFamily="34" charset="0"/>
              <a:buChar char="•"/>
            </a:pPr>
            <a:r>
              <a:rPr lang="en-AU" baseline="0" dirty="0" smtClean="0"/>
              <a:t>a hangover of Stage 1 standards being applied</a:t>
            </a:r>
          </a:p>
          <a:p>
            <a:pPr marL="628650" lvl="1" indent="-171450">
              <a:buFont typeface="Arial" panose="020B0604020202020204" pitchFamily="34" charset="0"/>
              <a:buChar char="•"/>
            </a:pPr>
            <a:r>
              <a:rPr lang="en-AU" baseline="0" dirty="0" smtClean="0"/>
              <a:t>Course content dot points are interpreted too simplistically e.g. in some Foundation courses</a:t>
            </a:r>
          </a:p>
          <a:p>
            <a:pPr marL="171450" lvl="0" indent="-171450">
              <a:buFont typeface="Arial" panose="020B0604020202020204" pitchFamily="34" charset="0"/>
              <a:buChar char="•"/>
            </a:pPr>
            <a:r>
              <a:rPr lang="en-AU" baseline="0" dirty="0" smtClean="0"/>
              <a:t>possible solutions for schools would be to review the samples provided on Authority website, also review the sample tasks provided online and examine the language of the course grade descriptions</a:t>
            </a:r>
          </a:p>
          <a:p>
            <a:pPr marL="171450" lvl="0" indent="-171450">
              <a:buFont typeface="Arial" panose="020B0604020202020204" pitchFamily="34" charset="0"/>
              <a:buChar char="•"/>
            </a:pPr>
            <a:r>
              <a:rPr lang="en-AU" b="1" baseline="0" dirty="0" smtClean="0"/>
              <a:t>NOTE</a:t>
            </a:r>
            <a:r>
              <a:rPr lang="en-AU" baseline="0" dirty="0" smtClean="0"/>
              <a:t> if the aberrant grouping in graph two was the opposite i.e. teachers marking too hard what could be a suggested reason/ Interestingly this can happen in subjects where ATAR and General students are combined in the same class. There can be a tendency for teachers to judge students against the ATAR course expectations rather than the General expectations.</a:t>
            </a:r>
          </a:p>
          <a:p>
            <a:pPr marL="171450" lvl="0" indent="-171450">
              <a:buFont typeface="Arial" panose="020B0604020202020204" pitchFamily="34" charset="0"/>
              <a:buChar char="•"/>
            </a:pPr>
            <a:endParaRPr lang="en-AU" baseline="0" dirty="0" smtClean="0"/>
          </a:p>
          <a:p>
            <a:pPr marL="171450" lvl="0" indent="-171450">
              <a:buFont typeface="Arial" panose="020B0604020202020204" pitchFamily="34" charset="0"/>
              <a:buChar char="•"/>
            </a:pPr>
            <a:r>
              <a:rPr lang="en-AU" baseline="0" dirty="0" smtClean="0"/>
              <a:t>This is about understanding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Validation of the number of ‘C grades’ awarded in General courses.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Sampling</a:t>
            </a:r>
          </a:p>
          <a:p>
            <a:pPr marL="171450" lvl="0" indent="-171450">
              <a:buFont typeface="Arial" panose="020B0604020202020204" pitchFamily="34" charset="0"/>
              <a:buChar char="•"/>
            </a:pP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32</a:t>
            </a:fld>
            <a:endParaRPr lang="en-AU" dirty="0"/>
          </a:p>
        </p:txBody>
      </p:sp>
    </p:spTree>
    <p:extLst>
      <p:ext uri="{BB962C8B-B14F-4D97-AF65-F5344CB8AC3E}">
        <p14:creationId xmlns:p14="http://schemas.microsoft.com/office/powerpoint/2010/main" val="3982888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Note the bottom two rows in this table</a:t>
            </a:r>
            <a:r>
              <a:rPr lang="en-AU" baseline="0" dirty="0" smtClean="0"/>
              <a:t> – two classes in the same school (c</a:t>
            </a:r>
            <a:r>
              <a:rPr lang="en-AU" dirty="0" smtClean="0"/>
              <a:t>ompare class to class).</a:t>
            </a:r>
          </a:p>
          <a:p>
            <a:pPr mar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Lines of Inquiry:</a:t>
            </a:r>
          </a:p>
          <a:p>
            <a:pPr marL="628650" lvl="1" indent="-171450">
              <a:buFont typeface="Arial" panose="020B0604020202020204" pitchFamily="34" charset="0"/>
              <a:buChar char="•"/>
            </a:pPr>
            <a:r>
              <a:rPr lang="en-AU" dirty="0" smtClean="0"/>
              <a:t>Differences between classes in relation to external marker parity?</a:t>
            </a:r>
          </a:p>
          <a:p>
            <a:pPr marL="628650" lvl="1" indent="-171450">
              <a:buFont typeface="Arial" panose="020B0604020202020204" pitchFamily="34" charset="0"/>
              <a:buChar char="•"/>
            </a:pPr>
            <a:r>
              <a:rPr lang="en-AU" dirty="0" smtClean="0"/>
              <a:t>What were the internal moderation processes for marking?</a:t>
            </a:r>
          </a:p>
          <a:p>
            <a:pPr marL="628650" lvl="1" indent="-171450">
              <a:buFont typeface="Arial" panose="020B0604020202020204" pitchFamily="34" charset="0"/>
              <a:buChar char="•"/>
            </a:pPr>
            <a:r>
              <a:rPr lang="en-AU" dirty="0" smtClean="0"/>
              <a:t>Why was the pattern of class with four outside tolerance samples all significantly higher than</a:t>
            </a:r>
            <a:r>
              <a:rPr lang="en-AU" baseline="0" dirty="0" smtClean="0"/>
              <a:t> the external marker?</a:t>
            </a:r>
          </a:p>
          <a:p>
            <a:pPr marL="628650" lvl="1" indent="-171450">
              <a:buFont typeface="Arial" panose="020B0604020202020204" pitchFamily="34" charset="0"/>
              <a:buChar char="•"/>
            </a:pPr>
            <a:endParaRPr lang="en-AU" baseline="0" dirty="0" smtClean="0"/>
          </a:p>
          <a:p>
            <a:pPr marL="0" lvl="0" indent="0">
              <a:buFont typeface="Arial" panose="020B0604020202020204" pitchFamily="34" charset="0"/>
              <a:buNone/>
            </a:pPr>
            <a:r>
              <a:rPr lang="en-AU" baseline="0" dirty="0" smtClean="0"/>
              <a:t>The graph shows how the EST is working. </a:t>
            </a:r>
          </a:p>
        </p:txBody>
      </p:sp>
      <p:sp>
        <p:nvSpPr>
          <p:cNvPr id="4" name="Slide Number Placeholder 3"/>
          <p:cNvSpPr>
            <a:spLocks noGrp="1"/>
          </p:cNvSpPr>
          <p:nvPr>
            <p:ph type="sldNum" sz="quarter" idx="10"/>
          </p:nvPr>
        </p:nvSpPr>
        <p:spPr/>
        <p:txBody>
          <a:bodyPr/>
          <a:lstStyle/>
          <a:p>
            <a:fld id="{5AB9260F-4BAF-4294-8E06-A8EA3A8916EC}" type="slidenum">
              <a:rPr lang="en-AU" smtClean="0"/>
              <a:t>33</a:t>
            </a:fld>
            <a:endParaRPr lang="en-AU" dirty="0"/>
          </a:p>
        </p:txBody>
      </p:sp>
    </p:spTree>
    <p:extLst>
      <p:ext uri="{BB962C8B-B14F-4D97-AF65-F5344CB8AC3E}">
        <p14:creationId xmlns:p14="http://schemas.microsoft.com/office/powerpoint/2010/main" val="265362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Implications</a:t>
            </a:r>
            <a:r>
              <a:rPr lang="en-AU" baseline="0" dirty="0" smtClean="0"/>
              <a:t> for Deputy Principal discussions when working with </a:t>
            </a:r>
            <a:r>
              <a:rPr lang="en-AU" baseline="0" dirty="0" err="1" smtClean="0"/>
              <a:t>HoLAs</a:t>
            </a:r>
            <a:r>
              <a:rPr lang="en-AU" baseline="0" dirty="0" smtClean="0"/>
              <a:t>:</a:t>
            </a:r>
          </a:p>
          <a:p>
            <a:pPr marL="171450" indent="-171450">
              <a:buFont typeface="Arial" panose="020B0604020202020204" pitchFamily="34" charset="0"/>
              <a:buChar char="•"/>
            </a:pPr>
            <a:r>
              <a:rPr lang="en-AU" baseline="0" dirty="0" smtClean="0"/>
              <a:t>Does the school pattern reflect the school understanding of the student capabilities?</a:t>
            </a:r>
          </a:p>
          <a:p>
            <a:pPr marL="171450" indent="-171450">
              <a:buFont typeface="Arial" panose="020B0604020202020204" pitchFamily="34" charset="0"/>
              <a:buChar char="•"/>
            </a:pPr>
            <a:r>
              <a:rPr lang="en-AU" baseline="0" dirty="0" smtClean="0"/>
              <a:t>Does the school pattern reflect the school expectation of proposed grades?</a:t>
            </a:r>
          </a:p>
          <a:p>
            <a:pPr marL="171450" indent="-171450">
              <a:buFont typeface="Arial" panose="020B0604020202020204" pitchFamily="34" charset="0"/>
              <a:buChar char="•"/>
            </a:pPr>
            <a:r>
              <a:rPr lang="en-AU" baseline="0" dirty="0" smtClean="0"/>
              <a:t>What possible reasons are there for the school population fitting where it does in the state pattern? Possible reasons could be the nature of the students, demand pitch of tasks delivered against the content dot points, misinterpretation of demand of content …… but it is useful to think and inquire for possible reasons</a:t>
            </a:r>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34</a:t>
            </a:fld>
            <a:endParaRPr lang="en-AU" dirty="0"/>
          </a:p>
        </p:txBody>
      </p:sp>
    </p:spTree>
    <p:extLst>
      <p:ext uri="{BB962C8B-B14F-4D97-AF65-F5344CB8AC3E}">
        <p14:creationId xmlns:p14="http://schemas.microsoft.com/office/powerpoint/2010/main" val="3336545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new report shows the frequency of all EST results as a percentage (state distribution) and places your students final school grades on the same scale.  </a:t>
            </a:r>
          </a:p>
          <a:p>
            <a:endParaRPr lang="en-AU" baseline="0" dirty="0" smtClean="0"/>
          </a:p>
          <a:p>
            <a:r>
              <a:rPr lang="en-AU" baseline="0" dirty="0" smtClean="0"/>
              <a:t>It would be expected that students would consistently demonstrate the attributes of the grade descriptions throughout the year. </a:t>
            </a:r>
          </a:p>
          <a:p>
            <a:endParaRPr lang="en-AU" baseline="0" dirty="0" smtClean="0"/>
          </a:p>
          <a:p>
            <a:r>
              <a:rPr lang="en-AU" baseline="0" dirty="0" smtClean="0"/>
              <a:t>I</a:t>
            </a:r>
            <a:r>
              <a:rPr lang="en-AU" dirty="0" smtClean="0"/>
              <a:t>mplications</a:t>
            </a:r>
            <a:r>
              <a:rPr lang="en-AU" baseline="0" dirty="0" smtClean="0"/>
              <a:t> for discussions:</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pitch of the Unit 3 and 4 courses in General units has been raised. Does further clarification on the pitch of the course content need to be sought?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Have the students performed consistently throughout the course on a range of assessment tasks?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Is the pitch of assessment tasks for the year similar to the pitch of the 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Is there a correlation between the state distribution of EST marks and the distribution of school grades?</a:t>
            </a:r>
          </a:p>
        </p:txBody>
      </p:sp>
      <p:sp>
        <p:nvSpPr>
          <p:cNvPr id="4" name="Slide Number Placeholder 3"/>
          <p:cNvSpPr>
            <a:spLocks noGrp="1"/>
          </p:cNvSpPr>
          <p:nvPr>
            <p:ph type="sldNum" sz="quarter" idx="10"/>
          </p:nvPr>
        </p:nvSpPr>
        <p:spPr/>
        <p:txBody>
          <a:bodyPr/>
          <a:lstStyle/>
          <a:p>
            <a:fld id="{C332AD8A-8C5E-45EA-A1FD-827C05C8FFB4}" type="slidenum">
              <a:rPr lang="en-AU" smtClean="0"/>
              <a:t>35</a:t>
            </a:fld>
            <a:endParaRPr lang="en-AU" dirty="0"/>
          </a:p>
        </p:txBody>
      </p:sp>
    </p:spTree>
    <p:extLst>
      <p:ext uri="{BB962C8B-B14F-4D97-AF65-F5344CB8AC3E}">
        <p14:creationId xmlns:p14="http://schemas.microsoft.com/office/powerpoint/2010/main" val="2902187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1373EC-27FF-4889-B2A1-D09C2C851543}" type="slidenum">
              <a:rPr lang="en-AU" smtClean="0"/>
              <a:t>36</a:t>
            </a:fld>
            <a:endParaRPr lang="en-AU"/>
          </a:p>
        </p:txBody>
      </p:sp>
    </p:spTree>
    <p:extLst>
      <p:ext uri="{BB962C8B-B14F-4D97-AF65-F5344CB8AC3E}">
        <p14:creationId xmlns:p14="http://schemas.microsoft.com/office/powerpoint/2010/main" val="2432447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a:t>
            </a:r>
            <a:r>
              <a:rPr lang="en-AU" sz="1200" b="0" i="1" u="none" strike="noStrike" kern="1200" baseline="0" dirty="0" smtClean="0">
                <a:solidFill>
                  <a:schemeClr val="tx1"/>
                </a:solidFill>
                <a:latin typeface="+mn-lt"/>
                <a:ea typeface="+mn-ea"/>
                <a:cs typeface="+mn-cs"/>
              </a:rPr>
              <a:t>WACE Manual 2018 </a:t>
            </a:r>
            <a:r>
              <a:rPr lang="en-AU" sz="1200" b="0" i="0" u="none" strike="noStrike" kern="1200" baseline="0" dirty="0" smtClean="0">
                <a:solidFill>
                  <a:schemeClr val="tx1"/>
                </a:solidFill>
                <a:latin typeface="+mn-lt"/>
                <a:ea typeface="+mn-ea"/>
                <a:cs typeface="+mn-cs"/>
              </a:rPr>
              <a:t>(</a:t>
            </a:r>
            <a:r>
              <a:rPr lang="en-AU" sz="1200" b="0" i="0" u="sng" strike="noStrike" kern="1200" baseline="0" dirty="0" smtClean="0">
                <a:solidFill>
                  <a:schemeClr val="tx1"/>
                </a:solidFill>
                <a:latin typeface="+mn-lt"/>
                <a:ea typeface="+mn-ea"/>
                <a:cs typeface="+mn-cs"/>
              </a:rPr>
              <a:t>http://www.scsa.wa.edu.au/publications/wace-manual</a:t>
            </a:r>
            <a:r>
              <a:rPr lang="en-AU" sz="1200" b="0" i="0" u="none" strike="noStrike" kern="1200" baseline="0" dirty="0" smtClean="0">
                <a:solidFill>
                  <a:schemeClr val="tx1"/>
                </a:solidFill>
                <a:latin typeface="+mn-lt"/>
                <a:ea typeface="+mn-ea"/>
                <a:cs typeface="+mn-cs"/>
              </a:rPr>
              <a:t>)</a:t>
            </a:r>
            <a:r>
              <a:rPr lang="en-AU" sz="1200" b="0" i="1" u="none" strike="noStrike" kern="1200" baseline="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describes policies and procedures to be followed in relation to achieving the WACE in 2018. It is produced by the School Curriculum and Standards Authority to inform principals, other school administrators, teachers, students and parents of the requirements for the WACE. </a:t>
            </a:r>
          </a:p>
          <a:p>
            <a:pPr marL="171450" indent="-171450">
              <a:buFont typeface="Arial" panose="020B0604020202020204" pitchFamily="34" charset="0"/>
              <a:buChar char="•"/>
            </a:pPr>
            <a:endParaRPr lang="en-A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Principals should ensure that school policy documents for students who are in Year 11 and Year 12 in 2018 are consistent with information in the WACE Manual. </a:t>
            </a:r>
          </a:p>
          <a:p>
            <a:pPr marL="171450" indent="-171450">
              <a:buFont typeface="Arial" panose="020B0604020202020204" pitchFamily="34" charset="0"/>
              <a:buChar char="•"/>
            </a:pPr>
            <a:endParaRPr lang="en-A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Authority website and </a:t>
            </a:r>
            <a:r>
              <a:rPr lang="en-AU" sz="1200" b="0" i="1" u="none" strike="noStrike" kern="1200" baseline="0" dirty="0" smtClean="0">
                <a:solidFill>
                  <a:schemeClr val="tx1"/>
                </a:solidFill>
                <a:latin typeface="+mn-lt"/>
                <a:ea typeface="+mn-ea"/>
                <a:cs typeface="+mn-cs"/>
              </a:rPr>
              <a:t>11to12Circular</a:t>
            </a:r>
            <a:r>
              <a:rPr lang="en-AU" sz="1200" b="0" i="0" u="none" strike="noStrike" kern="1200" baseline="0" dirty="0" smtClean="0">
                <a:solidFill>
                  <a:schemeClr val="tx1"/>
                </a:solidFill>
                <a:latin typeface="+mn-lt"/>
                <a:ea typeface="+mn-ea"/>
                <a:cs typeface="+mn-cs"/>
              </a:rPr>
              <a:t>s should be checked regularly for updated information about the WACE.</a:t>
            </a:r>
            <a:endParaRPr lang="en-AU" dirty="0" smtClean="0"/>
          </a:p>
        </p:txBody>
      </p:sp>
      <p:sp>
        <p:nvSpPr>
          <p:cNvPr id="4" name="Slide Number Placeholder 3"/>
          <p:cNvSpPr>
            <a:spLocks noGrp="1"/>
          </p:cNvSpPr>
          <p:nvPr>
            <p:ph type="sldNum" sz="quarter" idx="10"/>
          </p:nvPr>
        </p:nvSpPr>
        <p:spPr/>
        <p:txBody>
          <a:bodyPr/>
          <a:lstStyle/>
          <a:p>
            <a:fld id="{5AB9260F-4BAF-4294-8E06-A8EA3A8916EC}" type="slidenum">
              <a:rPr lang="en-AU" smtClean="0"/>
              <a:t>37</a:t>
            </a:fld>
            <a:endParaRPr lang="en-AU" dirty="0"/>
          </a:p>
        </p:txBody>
      </p:sp>
    </p:spTree>
    <p:extLst>
      <p:ext uri="{BB962C8B-B14F-4D97-AF65-F5344CB8AC3E}">
        <p14:creationId xmlns:p14="http://schemas.microsoft.com/office/powerpoint/2010/main" val="2431396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38</a:t>
            </a:fld>
            <a:endParaRPr lang="en-AU" dirty="0"/>
          </a:p>
        </p:txBody>
      </p:sp>
    </p:spTree>
    <p:extLst>
      <p:ext uri="{BB962C8B-B14F-4D97-AF65-F5344CB8AC3E}">
        <p14:creationId xmlns:p14="http://schemas.microsoft.com/office/powerpoint/2010/main" val="1453522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We encourage schools to share awareness of the tool with their Year 12 students.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They can use it at home with their parents, or at school in conjunction with year coordinators or school admin staff if they are considering making changes to their education program.</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There is a shared responsibility with the school and the student to ensure students remain WACE eligible should they make changes to the learning program and/or to monitor their grades.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Students enter information about their enrolments and achievements, the WACE checker generates a report that shows progress towards WACE achievement.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Students can save the information, print it, email it to one or more people and if required, access the information at a later date to make changes.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example, every year, we encounter the problem of students not achieving their WACE because they don’t have a List B subject, or enough unit equivalence.  This could be avoided by using the WACE Checker as a tool if students are seeking to make changes to their education program.</a:t>
            </a:r>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39</a:t>
            </a:fld>
            <a:endParaRPr lang="en-AU" dirty="0"/>
          </a:p>
        </p:txBody>
      </p:sp>
    </p:spTree>
    <p:extLst>
      <p:ext uri="{BB962C8B-B14F-4D97-AF65-F5344CB8AC3E}">
        <p14:creationId xmlns:p14="http://schemas.microsoft.com/office/powerpoint/2010/main" val="235364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B1373EC-27FF-4889-B2A1-D09C2C851543}" type="slidenum">
              <a:rPr lang="en-AU" smtClean="0"/>
              <a:t>4</a:t>
            </a:fld>
            <a:endParaRPr lang="en-AU"/>
          </a:p>
        </p:txBody>
      </p:sp>
    </p:spTree>
    <p:extLst>
      <p:ext uri="{BB962C8B-B14F-4D97-AF65-F5344CB8AC3E}">
        <p14:creationId xmlns:p14="http://schemas.microsoft.com/office/powerpoint/2010/main" val="3232307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40</a:t>
            </a:fld>
            <a:endParaRPr lang="en-AU" dirty="0"/>
          </a:p>
        </p:txBody>
      </p:sp>
    </p:spTree>
    <p:extLst>
      <p:ext uri="{BB962C8B-B14F-4D97-AF65-F5344CB8AC3E}">
        <p14:creationId xmlns:p14="http://schemas.microsoft.com/office/powerpoint/2010/main" val="1379601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200" b="0" i="0" kern="1200" dirty="0" smtClean="0">
                <a:solidFill>
                  <a:schemeClr val="tx1"/>
                </a:solidFill>
                <a:effectLst/>
                <a:latin typeface="+mn-lt"/>
                <a:ea typeface="+mn-ea"/>
                <a:cs typeface="+mn-cs"/>
              </a:rPr>
              <a:t>Students who are enrolled in a Year 12 ATAR course pair of units are required to sit the ATAR course examination</a:t>
            </a:r>
            <a:r>
              <a:rPr lang="en-AU" dirty="0" smtClean="0"/>
              <a:t>— even if they are only enrolled in one ATAR</a:t>
            </a:r>
            <a:r>
              <a:rPr lang="en-AU" baseline="0" dirty="0" smtClean="0"/>
              <a:t> course. </a:t>
            </a:r>
            <a:endParaRPr lang="en-AU" dirty="0" smtClean="0"/>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There are both written and practical examinations for some ATAR courses.</a:t>
            </a:r>
          </a:p>
          <a:p>
            <a:endParaRPr lang="en-AU" sz="1200" b="1" i="0" kern="1200" dirty="0" smtClean="0">
              <a:solidFill>
                <a:schemeClr val="tx1"/>
              </a:solidFill>
              <a:effectLst/>
              <a:latin typeface="+mn-lt"/>
              <a:ea typeface="+mn-ea"/>
              <a:cs typeface="+mn-cs"/>
            </a:endParaRPr>
          </a:p>
          <a:p>
            <a:r>
              <a:rPr lang="en-AU" sz="1200" b="1" i="0" kern="1200" dirty="0" smtClean="0">
                <a:solidFill>
                  <a:schemeClr val="tx1"/>
                </a:solidFill>
                <a:effectLst/>
                <a:latin typeface="+mn-lt"/>
                <a:ea typeface="+mn-ea"/>
                <a:cs typeface="+mn-cs"/>
              </a:rPr>
              <a:t>From 2017</a:t>
            </a:r>
            <a:r>
              <a:rPr lang="en-AU" sz="1200" b="0" i="0" kern="1200" dirty="0" smtClean="0">
                <a:solidFill>
                  <a:schemeClr val="tx1"/>
                </a:solidFill>
                <a:effectLst/>
                <a:latin typeface="+mn-lt"/>
                <a:ea typeface="+mn-ea"/>
                <a:cs typeface="+mn-cs"/>
              </a:rPr>
              <a:t>, students who do not sit an ATAR course examination and do not have </a:t>
            </a:r>
            <a:r>
              <a:rPr lang="en-AU" sz="1200" b="1" i="0" kern="1200" dirty="0" smtClean="0">
                <a:solidFill>
                  <a:schemeClr val="tx1"/>
                </a:solidFill>
                <a:effectLst/>
                <a:latin typeface="+mn-lt"/>
                <a:ea typeface="+mn-ea"/>
                <a:cs typeface="+mn-cs"/>
              </a:rPr>
              <a:t>an approved sickness/misadventure application </a:t>
            </a:r>
            <a:r>
              <a:rPr lang="en-AU" sz="1200" b="0" i="0" kern="1200" dirty="0" smtClean="0">
                <a:solidFill>
                  <a:schemeClr val="tx1"/>
                </a:solidFill>
                <a:effectLst/>
                <a:latin typeface="+mn-lt"/>
                <a:ea typeface="+mn-ea"/>
                <a:cs typeface="+mn-cs"/>
              </a:rPr>
              <a:t>for that course, will not have the grades for the pair of units completed in that year contribute to the calculation of the Western Australian Certificate of Education (WACE).</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This means, the grades for the ATAR Year 12 course will </a:t>
            </a:r>
            <a:r>
              <a:rPr lang="en-AU" sz="1200" b="1" i="0" u="sng" kern="1200" dirty="0" smtClean="0">
                <a:solidFill>
                  <a:schemeClr val="tx1"/>
                </a:solidFill>
                <a:effectLst/>
                <a:latin typeface="+mn-lt"/>
                <a:ea typeface="+mn-ea"/>
                <a:cs typeface="+mn-cs"/>
              </a:rPr>
              <a:t>not</a:t>
            </a:r>
            <a:r>
              <a:rPr lang="en-AU" sz="1200" b="0" i="0" kern="1200" dirty="0" smtClean="0">
                <a:solidFill>
                  <a:schemeClr val="tx1"/>
                </a:solidFill>
                <a:effectLst/>
                <a:latin typeface="+mn-lt"/>
                <a:ea typeface="+mn-ea"/>
                <a:cs typeface="+mn-cs"/>
              </a:rPr>
              <a:t> contribute to the:</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completion of a minimum of 20 units, including 10 Year 12 units</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completion of at least one pair of Year 12 units from an English course (if the ATAR Year 12 course was either English, Literature or English as an Additional Language or Dialect)</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completion of one pair of Year 12 units from List A (arts/languages/social sciences) or List B (mathematics/science/technology) {depending on the list of the ATAR Year 12 course}</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achievement of at least 14 C grades or higher, including at least six C grades in Year 12 units</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completion of at least four Year 12 ATAR courses.</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Before 2017, the grades for the pair of units completed in that year did not contribute to meeting the achievement standard, but they could count in the breadth and depth requirement. This is </a:t>
            </a:r>
            <a:r>
              <a:rPr lang="en-AU" sz="1200" b="1" i="0" kern="1200" dirty="0" smtClean="0">
                <a:solidFill>
                  <a:schemeClr val="tx1"/>
                </a:solidFill>
                <a:effectLst/>
                <a:latin typeface="+mn-lt"/>
                <a:ea typeface="+mn-ea"/>
                <a:cs typeface="+mn-cs"/>
              </a:rPr>
              <a:t>no longer</a:t>
            </a:r>
            <a:r>
              <a:rPr lang="en-AU" sz="1200" b="0" i="0" kern="1200" dirty="0" smtClean="0">
                <a:solidFill>
                  <a:schemeClr val="tx1"/>
                </a:solidFill>
                <a:effectLst/>
                <a:latin typeface="+mn-lt"/>
                <a:ea typeface="+mn-ea"/>
                <a:cs typeface="+mn-cs"/>
              </a:rPr>
              <a:t> the case.</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Students who do not sit the ATAR course examination will </a:t>
            </a:r>
            <a:r>
              <a:rPr lang="en-AU" sz="1200" b="1" i="0" kern="1200" dirty="0" smtClean="0">
                <a:solidFill>
                  <a:schemeClr val="tx1"/>
                </a:solidFill>
                <a:effectLst/>
                <a:latin typeface="+mn-lt"/>
                <a:ea typeface="+mn-ea"/>
                <a:cs typeface="+mn-cs"/>
              </a:rPr>
              <a:t>not</a:t>
            </a:r>
            <a:r>
              <a:rPr lang="en-AU" sz="1200" b="0" i="0" kern="1200" dirty="0" smtClean="0">
                <a:solidFill>
                  <a:schemeClr val="tx1"/>
                </a:solidFill>
                <a:effectLst/>
                <a:latin typeface="+mn-lt"/>
                <a:ea typeface="+mn-ea"/>
                <a:cs typeface="+mn-cs"/>
              </a:rPr>
              <a:t> have a course mark or grade recorded on their Western Australian Statement of Student Achievement (WASSA), nor will they receive an ATAR course report.</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As a consequence, a student may not meet the requirements to receive a WACE.</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The Authority advises consultation with students who may be enrolled in ATAR course/s but who are not requiring an ATAR to confirm that they must sit the examination for that course for it to contribute to their WACE.</a:t>
            </a:r>
            <a:endParaRPr lang="en-AU" dirty="0" smtClean="0"/>
          </a:p>
        </p:txBody>
      </p:sp>
      <p:sp>
        <p:nvSpPr>
          <p:cNvPr id="4" name="Slide Number Placeholder 3"/>
          <p:cNvSpPr>
            <a:spLocks noGrp="1"/>
          </p:cNvSpPr>
          <p:nvPr>
            <p:ph type="sldNum" sz="quarter" idx="10"/>
          </p:nvPr>
        </p:nvSpPr>
        <p:spPr/>
        <p:txBody>
          <a:bodyPr/>
          <a:lstStyle/>
          <a:p>
            <a:fld id="{5AB9260F-4BAF-4294-8E06-A8EA3A8916EC}" type="slidenum">
              <a:rPr lang="en-AU" smtClean="0"/>
              <a:t>41</a:t>
            </a:fld>
            <a:endParaRPr lang="en-AU" dirty="0"/>
          </a:p>
        </p:txBody>
      </p:sp>
    </p:spTree>
    <p:extLst>
      <p:ext uri="{BB962C8B-B14F-4D97-AF65-F5344CB8AC3E}">
        <p14:creationId xmlns:p14="http://schemas.microsoft.com/office/powerpoint/2010/main" val="3249458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Consensus moderation in 2018 will be conducted for Year 12 ATAR courses only, to support the SDA (Year 12 ATAR in 2018) and for some Year 12 General courses that were not included in the 2017 consensus moderation process. </a:t>
            </a:r>
            <a:endParaRPr lang="en-AU"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42</a:t>
            </a:fld>
            <a:endParaRPr lang="en-AU" dirty="0"/>
          </a:p>
        </p:txBody>
      </p:sp>
    </p:spTree>
    <p:extLst>
      <p:ext uri="{BB962C8B-B14F-4D97-AF65-F5344CB8AC3E}">
        <p14:creationId xmlns:p14="http://schemas.microsoft.com/office/powerpoint/2010/main" val="3354849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Consensus moderation in 2018 will be conducted for Year 12 ATAR courses only, to support the SDA (Year 12 ATAR in 2018) and for some Year 12 General courses that were not included in the 2017 consensus moderation process. </a:t>
            </a:r>
            <a:endParaRPr lang="en-AU"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43</a:t>
            </a:fld>
            <a:endParaRPr lang="en-AU" dirty="0"/>
          </a:p>
        </p:txBody>
      </p:sp>
    </p:spTree>
    <p:extLst>
      <p:ext uri="{BB962C8B-B14F-4D97-AF65-F5344CB8AC3E}">
        <p14:creationId xmlns:p14="http://schemas.microsoft.com/office/powerpoint/2010/main" val="1164675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These changes are on the basis of exceptional circumstances.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October 2017, schools were advised that we had responded to feedback and made some changes to the eligibility rules for enrolment in Foundation courses.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From 2018, schools can apply, on an individual basis for students to be enrolled in Foundation courses if they have not yet sat NAPLAN or OLNA or schools consider it would be educationally beneficial for a student to remain in a Foundation course for 2018.</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some circumstances, schools may apply to the Authority seeking permission for a student to remain in the Foundation course/s.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may be for students who have recently arrived from overseas or interstate and have no NAPLAN record.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students who have demonstrated the minimum standard in literacy and/or numeracy in Semester 1 of Year 11, who the school wishes to stay enrolled in the relevant List A/B Foundation courses, comprehensive evidence must be provided in the application.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Applications will be sent for consideration and approval by Russell Dyer, Executive Director – Examinations, Certification and Testing.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is not a blanket change to eligibility, there needs to be very clear evidence from the school showing why it would be educationally beneficial for an individual student to remain in a Foundation course.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application form can be downloaded from our website.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Authority will conduct an audit of enrolments in Foundation course units undertaken  where a significant change to foundation enrolments is identified.</a:t>
            </a: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44</a:t>
            </a:fld>
            <a:endParaRPr lang="en-AU" dirty="0"/>
          </a:p>
        </p:txBody>
      </p:sp>
    </p:spTree>
    <p:extLst>
      <p:ext uri="{BB962C8B-B14F-4D97-AF65-F5344CB8AC3E}">
        <p14:creationId xmlns:p14="http://schemas.microsoft.com/office/powerpoint/2010/main" val="150304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Students</a:t>
            </a:r>
            <a:r>
              <a:rPr lang="en-AU" baseline="0" dirty="0" smtClean="0"/>
              <a:t> should be counselled into an appropriate mathematics course aligned to their interests, ability and future studies. Students who are intending on further studies at university in courses involving mathematics, such as engineering, science and economics, will be better served by studying Mathematics Methods (MAM). By studying MAM at school students will be exposed to mathematics concepts and content that will enable them to enrol in university courses without the need to enrol in mathematics bridging courses.</a:t>
            </a:r>
          </a:p>
          <a:p>
            <a:endParaRPr lang="en-AU" baseline="0" dirty="0" smtClean="0"/>
          </a:p>
          <a:p>
            <a:r>
              <a:rPr lang="en-AU" baseline="0" dirty="0" smtClean="0"/>
              <a:t>Each of the mathematics courses has specific content that do not follow the same hierarchical structure for the course content and difficulty that was found in the mathematics courses prior to 2016. As a result, MAM and Mathematics Applications (MAA) are not comparable.</a:t>
            </a:r>
          </a:p>
          <a:p>
            <a:endParaRPr lang="en-AU" baseline="0" dirty="0" smtClean="0"/>
          </a:p>
          <a:p>
            <a:r>
              <a:rPr lang="en-AU" baseline="0" dirty="0" smtClean="0"/>
              <a:t>The graphs provide the percentage frequency distributions for the examination marks and scaled scores for MAM and MAA. The distribution of examination marks show that MAA with a mean of 63.95 has a normally shaped distribution while MAM with a mean of 69.37 has a skewed distribution.</a:t>
            </a:r>
          </a:p>
          <a:p>
            <a:endParaRPr lang="en-AU" baseline="0" dirty="0" smtClean="0"/>
          </a:p>
          <a:p>
            <a:r>
              <a:rPr lang="en-AU" baseline="0" dirty="0" smtClean="0"/>
              <a:t>The scaling process applied to both MAM and MAA takes into account the difficulty of the courses and the ability of the students completing these two courses and adjusts the standardised combined scores accordingly.</a:t>
            </a:r>
          </a:p>
          <a:p>
            <a:endParaRPr lang="en-US" baseline="0" dirty="0" smtClean="0"/>
          </a:p>
        </p:txBody>
      </p:sp>
      <p:sp>
        <p:nvSpPr>
          <p:cNvPr id="4" name="Slide Number Placeholder 3"/>
          <p:cNvSpPr>
            <a:spLocks noGrp="1"/>
          </p:cNvSpPr>
          <p:nvPr>
            <p:ph type="sldNum" sz="quarter" idx="10"/>
          </p:nvPr>
        </p:nvSpPr>
        <p:spPr/>
        <p:txBody>
          <a:bodyPr/>
          <a:lstStyle/>
          <a:p>
            <a:fld id="{5AB9260F-4BAF-4294-8E06-A8EA3A8916EC}" type="slidenum">
              <a:rPr lang="en-AU" smtClean="0"/>
              <a:t>45</a:t>
            </a:fld>
            <a:endParaRPr lang="en-AU" dirty="0"/>
          </a:p>
        </p:txBody>
      </p:sp>
    </p:spTree>
    <p:extLst>
      <p:ext uri="{BB962C8B-B14F-4D97-AF65-F5344CB8AC3E}">
        <p14:creationId xmlns:p14="http://schemas.microsoft.com/office/powerpoint/2010/main" val="614435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same </a:t>
            </a:r>
            <a:r>
              <a:rPr lang="en-US" dirty="0" err="1" smtClean="0"/>
              <a:t>standardised</a:t>
            </a:r>
            <a:r>
              <a:rPr lang="en-US" dirty="0" smtClean="0"/>
              <a:t> combined score the scaled for MAM is higher than MAA</a:t>
            </a:r>
            <a:r>
              <a:rPr lang="en-US" baseline="0" dirty="0" smtClean="0"/>
              <a:t> b</a:t>
            </a:r>
            <a:r>
              <a:rPr lang="en-AU" baseline="0" dirty="0" smtClean="0"/>
              <a:t>y about 10 scores.</a:t>
            </a:r>
          </a:p>
          <a:p>
            <a:endParaRPr lang="en-US" baseline="0" dirty="0" smtClean="0"/>
          </a:p>
          <a:p>
            <a:r>
              <a:rPr lang="en-AU" dirty="0" smtClean="0"/>
              <a:t>The graph suggests that for the MAM and MAA students with the combined scores at the same percentile ranks in each course, MAM students will receive higher AMS scaled scores than MAA students.</a:t>
            </a:r>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46</a:t>
            </a:fld>
            <a:endParaRPr lang="en-AU" dirty="0"/>
          </a:p>
        </p:txBody>
      </p:sp>
    </p:spTree>
    <p:extLst>
      <p:ext uri="{BB962C8B-B14F-4D97-AF65-F5344CB8AC3E}">
        <p14:creationId xmlns:p14="http://schemas.microsoft.com/office/powerpoint/2010/main" val="435794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47</a:t>
            </a:fld>
            <a:endParaRPr lang="en-AU" dirty="0"/>
          </a:p>
        </p:txBody>
      </p:sp>
    </p:spTree>
    <p:extLst>
      <p:ext uri="{BB962C8B-B14F-4D97-AF65-F5344CB8AC3E}">
        <p14:creationId xmlns:p14="http://schemas.microsoft.com/office/powerpoint/2010/main" val="2601453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Option 1 - School takes responsibility for retaining work.</a:t>
            </a:r>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48</a:t>
            </a:fld>
            <a:endParaRPr lang="en-AU" dirty="0"/>
          </a:p>
        </p:txBody>
      </p:sp>
    </p:spTree>
    <p:extLst>
      <p:ext uri="{BB962C8B-B14F-4D97-AF65-F5344CB8AC3E}">
        <p14:creationId xmlns:p14="http://schemas.microsoft.com/office/powerpoint/2010/main" val="7939586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Option 2 - Student</a:t>
            </a:r>
            <a:r>
              <a:rPr lang="en-AU" baseline="0" dirty="0" smtClean="0"/>
              <a:t> takes responsibility for retaining work. </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This has possible consequences for students and this </a:t>
            </a:r>
            <a:r>
              <a:rPr lang="en-AU" b="1" baseline="0" dirty="0" smtClean="0"/>
              <a:t>MUST</a:t>
            </a:r>
            <a:r>
              <a:rPr lang="en-AU" baseline="0" dirty="0" smtClean="0"/>
              <a:t> be spelt out in school assessment policy if school goes down this pathway</a:t>
            </a:r>
            <a:endParaRPr lang="en-AU" b="1" i="1" dirty="0" smtClean="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49</a:t>
            </a:fld>
            <a:endParaRPr lang="en-AU" dirty="0"/>
          </a:p>
        </p:txBody>
      </p:sp>
    </p:spTree>
    <p:extLst>
      <p:ext uri="{BB962C8B-B14F-4D97-AF65-F5344CB8AC3E}">
        <p14:creationId xmlns:p14="http://schemas.microsoft.com/office/powerpoint/2010/main" val="313868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We</a:t>
            </a:r>
            <a:r>
              <a:rPr lang="en-AU" i="1" dirty="0" smtClean="0"/>
              <a:t>ster</a:t>
            </a:r>
            <a:r>
              <a:rPr lang="en-AU" i="1" baseline="0" dirty="0" smtClean="0"/>
              <a:t>n Australian Curriculum and Assessment Outline </a:t>
            </a:r>
            <a:r>
              <a:rPr lang="en-AU" baseline="0" dirty="0" smtClean="0"/>
              <a:t>(the </a:t>
            </a:r>
            <a:r>
              <a:rPr lang="en-AU" i="1" baseline="0" dirty="0" smtClean="0"/>
              <a:t>Outline</a:t>
            </a:r>
            <a:r>
              <a:rPr lang="en-AU" baseline="0" dirty="0" smtClean="0"/>
              <a:t>) sets out the knowledge, understandings, skills, values and attitudes that students in Pre-primary to Year 10 are expected to acquire and guidelines for the assessment of student achievement. </a:t>
            </a:r>
          </a:p>
          <a:p>
            <a:endParaRPr lang="en-AU" baseline="0" dirty="0" smtClean="0"/>
          </a:p>
          <a:p>
            <a:r>
              <a:rPr lang="en-AU" baseline="0" dirty="0" smtClean="0"/>
              <a:t>The </a:t>
            </a:r>
            <a:r>
              <a:rPr lang="en-AU" i="1" baseline="0" dirty="0" smtClean="0"/>
              <a:t>Outline</a:t>
            </a:r>
            <a:r>
              <a:rPr lang="en-AU" baseline="0" dirty="0" smtClean="0"/>
              <a:t> also contains: Guiding Principles for Western Australian schools for teaching, learning and assessment, the </a:t>
            </a:r>
            <a:r>
              <a:rPr lang="en-AU" i="1" baseline="0" dirty="0" smtClean="0"/>
              <a:t>Pre-primary to Year 10: Teaching, Assessing and Reporting Policy </a:t>
            </a:r>
            <a:r>
              <a:rPr lang="en-AU" i="0" baseline="0" dirty="0" smtClean="0"/>
              <a:t>and Judging Standards materials.</a:t>
            </a:r>
          </a:p>
          <a:p>
            <a:endParaRPr lang="en-AU" i="0" baseline="0" dirty="0" smtClean="0"/>
          </a:p>
          <a:p>
            <a:r>
              <a:rPr lang="en-AU" b="0" i="0" baseline="0" dirty="0" smtClean="0"/>
              <a:t>Teachers and administrators need to spend time to navigate and explore what is on the Authority’s website and what is available to teachers/schools to assist with the implementation of the </a:t>
            </a:r>
            <a:r>
              <a:rPr lang="en-AU" b="0" i="1" baseline="0" dirty="0" smtClean="0"/>
              <a:t>Outline</a:t>
            </a:r>
            <a:r>
              <a:rPr lang="en-AU" b="0" i="0" baseline="0" dirty="0" smtClean="0"/>
              <a:t>.</a:t>
            </a:r>
            <a:endParaRPr lang="en-AU" b="0" i="0" dirty="0" smtClean="0"/>
          </a:p>
        </p:txBody>
      </p:sp>
      <p:sp>
        <p:nvSpPr>
          <p:cNvPr id="4" name="Slide Number Placeholder 3"/>
          <p:cNvSpPr>
            <a:spLocks noGrp="1"/>
          </p:cNvSpPr>
          <p:nvPr>
            <p:ph type="sldNum" sz="quarter" idx="10"/>
          </p:nvPr>
        </p:nvSpPr>
        <p:spPr/>
        <p:txBody>
          <a:bodyPr/>
          <a:lstStyle/>
          <a:p>
            <a:fld id="{5AB9260F-4BAF-4294-8E06-A8EA3A8916EC}" type="slidenum">
              <a:rPr lang="en-AU" smtClean="0"/>
              <a:t>5</a:t>
            </a:fld>
            <a:endParaRPr lang="en-AU" dirty="0"/>
          </a:p>
        </p:txBody>
      </p:sp>
    </p:spTree>
    <p:extLst>
      <p:ext uri="{BB962C8B-B14F-4D97-AF65-F5344CB8AC3E}">
        <p14:creationId xmlns:p14="http://schemas.microsoft.com/office/powerpoint/2010/main" val="1377471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50</a:t>
            </a:fld>
            <a:endParaRPr lang="en-AU" dirty="0"/>
          </a:p>
        </p:txBody>
      </p:sp>
    </p:spTree>
    <p:extLst>
      <p:ext uri="{BB962C8B-B14F-4D97-AF65-F5344CB8AC3E}">
        <p14:creationId xmlns:p14="http://schemas.microsoft.com/office/powerpoint/2010/main" val="42676173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A grading review can be initiated</a:t>
            </a:r>
            <a:r>
              <a:rPr lang="en-AU" sz="1200" kern="1200" baseline="0" dirty="0" smtClean="0">
                <a:solidFill>
                  <a:schemeClr val="tx1"/>
                </a:solidFill>
                <a:effectLst/>
                <a:latin typeface="+mn-lt"/>
                <a:ea typeface="+mn-ea"/>
                <a:cs typeface="+mn-cs"/>
              </a:rPr>
              <a:t> as a result of a number of mechanisms, including:</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syllabus delivery audit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school moderation visit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school moderation mail-in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proposed grade feedback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final grade feedback</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analysis of ATAR examination data.                              </a:t>
            </a:r>
          </a:p>
          <a:p>
            <a:endParaRPr lang="en-AU" dirty="0" smtClean="0"/>
          </a:p>
          <a:p>
            <a:r>
              <a:rPr lang="en-AU" dirty="0" smtClean="0"/>
              <a:t>The sequence is linked to milestones</a:t>
            </a:r>
            <a:r>
              <a:rPr lang="en-AU" baseline="0" dirty="0" smtClean="0"/>
              <a:t> identified in the </a:t>
            </a:r>
            <a:r>
              <a:rPr lang="en-AU" i="1" baseline="0" dirty="0" smtClean="0"/>
              <a:t>Activities Schedule</a:t>
            </a:r>
            <a:r>
              <a:rPr lang="en-AU" i="0" baseline="0" dirty="0" smtClean="0"/>
              <a:t> and allows for due process at a school level. This supports the school in meeting its obligations and timelines.</a:t>
            </a: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51</a:t>
            </a:fld>
            <a:endParaRPr lang="en-AU" dirty="0"/>
          </a:p>
        </p:txBody>
      </p:sp>
    </p:spTree>
    <p:extLst>
      <p:ext uri="{BB962C8B-B14F-4D97-AF65-F5344CB8AC3E}">
        <p14:creationId xmlns:p14="http://schemas.microsoft.com/office/powerpoint/2010/main" val="3737712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52</a:t>
            </a:fld>
            <a:endParaRPr lang="en-AU" dirty="0"/>
          </a:p>
        </p:txBody>
      </p:sp>
    </p:spTree>
    <p:extLst>
      <p:ext uri="{BB962C8B-B14F-4D97-AF65-F5344CB8AC3E}">
        <p14:creationId xmlns:p14="http://schemas.microsoft.com/office/powerpoint/2010/main" val="6964938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53</a:t>
            </a:fld>
            <a:endParaRPr lang="en-AU" dirty="0"/>
          </a:p>
        </p:txBody>
      </p:sp>
    </p:spTree>
    <p:extLst>
      <p:ext uri="{BB962C8B-B14F-4D97-AF65-F5344CB8AC3E}">
        <p14:creationId xmlns:p14="http://schemas.microsoft.com/office/powerpoint/2010/main" val="40037425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54</a:t>
            </a:fld>
            <a:endParaRPr lang="en-AU" dirty="0"/>
          </a:p>
        </p:txBody>
      </p:sp>
    </p:spTree>
    <p:extLst>
      <p:ext uri="{BB962C8B-B14F-4D97-AF65-F5344CB8AC3E}">
        <p14:creationId xmlns:p14="http://schemas.microsoft.com/office/powerpoint/2010/main" val="3060350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Refer to the </a:t>
            </a:r>
            <a:r>
              <a:rPr lang="en-AU" i="1" dirty="0" smtClean="0"/>
              <a:t>Guidelines for disability adjustments for timed assessments </a:t>
            </a:r>
            <a:r>
              <a:rPr lang="en-AU" sz="1200" kern="1200" baseline="0" dirty="0" smtClean="0">
                <a:solidFill>
                  <a:schemeClr val="tx1"/>
                </a:solidFill>
                <a:effectLst/>
                <a:latin typeface="+mn-lt"/>
                <a:ea typeface="+mn-ea"/>
                <a:cs typeface="+mn-cs"/>
              </a:rPr>
              <a:t>on the Authority website.</a:t>
            </a:r>
            <a:endParaRPr lang="en-AU" dirty="0"/>
          </a:p>
        </p:txBody>
      </p:sp>
      <p:sp>
        <p:nvSpPr>
          <p:cNvPr id="4" name="Slide Number Placeholder 3"/>
          <p:cNvSpPr>
            <a:spLocks noGrp="1"/>
          </p:cNvSpPr>
          <p:nvPr>
            <p:ph type="sldNum" sz="quarter" idx="10"/>
          </p:nvPr>
        </p:nvSpPr>
        <p:spPr/>
        <p:txBody>
          <a:bodyPr/>
          <a:lstStyle/>
          <a:p>
            <a:fld id="{7DE42E6F-6D34-418A-9B32-2E31BE442158}" type="slidenum">
              <a:rPr lang="en-AU" smtClean="0"/>
              <a:t>55</a:t>
            </a:fld>
            <a:endParaRPr lang="en-AU"/>
          </a:p>
        </p:txBody>
      </p:sp>
    </p:spTree>
    <p:extLst>
      <p:ext uri="{BB962C8B-B14F-4D97-AF65-F5344CB8AC3E}">
        <p14:creationId xmlns:p14="http://schemas.microsoft.com/office/powerpoint/2010/main" val="17035063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Students who are registered as eligible to be enrolled in a Year 12 EAL/D course will be granted an extra ten minutes to complete the reading, writing and numeracy components of the OLNA. Students may apply for EAL/D eligibility from when they are Year 9 in order to receive the extra time from the first time that they sit OLNA in Year 10.</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Students must complete and submit an eligibility application for a Year 12 EAL/D course by the published deadlines in order to be approved in time for the OLNA tests. Schools can generate a report in SIRS to find out the outcome of EAL/D eligibility applications that have been submitted. All the information, applications and supporting documents can be found on the EAL/D page of the SCSA website:</a:t>
            </a:r>
          </a:p>
          <a:p>
            <a:r>
              <a:rPr lang="en-AU" sz="1200" u="sng" kern="1200" dirty="0" smtClean="0">
                <a:solidFill>
                  <a:schemeClr val="tx1"/>
                </a:solidFill>
                <a:effectLst/>
                <a:latin typeface="+mn-lt"/>
                <a:ea typeface="+mn-ea"/>
                <a:cs typeface="+mn-cs"/>
                <a:hlinkClick r:id="rId3"/>
              </a:rPr>
              <a:t>https://senior-secondary.scsa.wa.edu.au/syllabus-and-support-materials/english/english-as-an-additional-language-or-dialect</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Students are not required to subsequently enrol in a Year 12 EAL/D course, however they must have been found eligible to enrol in order to be granted the extra time. Students do not need to re-apply for EAL/D eligibility every year; one application is sufficient to determine their eligibility status for the duration of their schooling.</a:t>
            </a:r>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56</a:t>
            </a:fld>
            <a:endParaRPr lang="en-AU" dirty="0"/>
          </a:p>
        </p:txBody>
      </p:sp>
    </p:spTree>
    <p:extLst>
      <p:ext uri="{BB962C8B-B14F-4D97-AF65-F5344CB8AC3E}">
        <p14:creationId xmlns:p14="http://schemas.microsoft.com/office/powerpoint/2010/main" val="12311650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solidFill>
                  <a:prstClr val="black"/>
                </a:solidFill>
              </a:rPr>
              <a:pPr/>
              <a:t>57</a:t>
            </a:fld>
            <a:endParaRPr lang="en-AU" dirty="0">
              <a:solidFill>
                <a:prstClr val="black"/>
              </a:solidFill>
            </a:endParaRPr>
          </a:p>
        </p:txBody>
      </p:sp>
    </p:spTree>
    <p:extLst>
      <p:ext uri="{BB962C8B-B14F-4D97-AF65-F5344CB8AC3E}">
        <p14:creationId xmlns:p14="http://schemas.microsoft.com/office/powerpoint/2010/main" val="3466700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58</a:t>
            </a:fld>
            <a:endParaRPr lang="en-AU" dirty="0"/>
          </a:p>
        </p:txBody>
      </p:sp>
    </p:spTree>
    <p:extLst>
      <p:ext uri="{BB962C8B-B14F-4D97-AF65-F5344CB8AC3E}">
        <p14:creationId xmlns:p14="http://schemas.microsoft.com/office/powerpoint/2010/main" val="138434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59</a:t>
            </a:fld>
            <a:endParaRPr lang="en-AU" dirty="0"/>
          </a:p>
        </p:txBody>
      </p:sp>
    </p:spTree>
    <p:extLst>
      <p:ext uri="{BB962C8B-B14F-4D97-AF65-F5344CB8AC3E}">
        <p14:creationId xmlns:p14="http://schemas.microsoft.com/office/powerpoint/2010/main" val="199743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a:t>
            </a:r>
            <a:r>
              <a:rPr kumimoji="0" lang="en-AU" sz="1200" b="1" i="0" u="none" strike="noStrike" kern="1200" cap="none" spc="0" normalizeH="0" baseline="0" noProof="0" dirty="0" smtClean="0">
                <a:ln>
                  <a:noFill/>
                </a:ln>
                <a:solidFill>
                  <a:prstClr val="black"/>
                </a:solidFill>
                <a:effectLst/>
                <a:uLnTx/>
                <a:uFillTx/>
                <a:latin typeface="+mn-lt"/>
                <a:ea typeface="+mn-ea"/>
                <a:cs typeface="+mn-cs"/>
              </a:rPr>
              <a:t>Western Australian Curriculum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is </a:t>
            </a:r>
            <a:r>
              <a:rPr kumimoji="0" lang="en-AU" sz="1200" b="1" i="0" u="none" strike="noStrike" kern="1200" cap="none" spc="0" normalizeH="0" baseline="0" noProof="0" dirty="0" smtClean="0">
                <a:ln>
                  <a:noFill/>
                </a:ln>
                <a:solidFill>
                  <a:prstClr val="black"/>
                </a:solidFill>
                <a:effectLst/>
                <a:uLnTx/>
                <a:uFillTx/>
                <a:latin typeface="+mn-lt"/>
                <a:ea typeface="+mn-ea"/>
                <a:cs typeface="+mn-cs"/>
              </a:rPr>
              <a:t>mandated</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The </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Notional Time Allocation Guidelines: Pre-primary to Year 10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Guidelines</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are presented as a </a:t>
            </a:r>
            <a:r>
              <a:rPr kumimoji="0" lang="en-AU" sz="1200" b="1" i="0" u="none" strike="noStrike" kern="1200" cap="none" spc="0" normalizeH="0" baseline="0" noProof="0" dirty="0" smtClean="0">
                <a:ln>
                  <a:noFill/>
                </a:ln>
                <a:solidFill>
                  <a:prstClr val="black"/>
                </a:solidFill>
                <a:effectLst/>
                <a:uLnTx/>
                <a:uFillTx/>
                <a:latin typeface="+mn-lt"/>
                <a:ea typeface="+mn-ea"/>
                <a:cs typeface="+mn-cs"/>
              </a:rPr>
              <a:t>guide</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They are </a:t>
            </a:r>
            <a:r>
              <a:rPr kumimoji="0" lang="en-AU" sz="1200" b="1" i="0" u="none" strike="noStrike" kern="1200" cap="none" spc="0" normalizeH="0" baseline="0" noProof="0" dirty="0" smtClean="0">
                <a:ln>
                  <a:noFill/>
                </a:ln>
                <a:solidFill>
                  <a:prstClr val="black"/>
                </a:solidFill>
                <a:effectLst/>
                <a:uLnTx/>
                <a:uFillTx/>
                <a:latin typeface="+mn-lt"/>
                <a:ea typeface="+mn-ea"/>
                <a:cs typeface="+mn-cs"/>
              </a:rPr>
              <a:t>not mandatory</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and do not presume how schools should organise their students’ learning. They reflect the minimum time required to teach the mandated curriculum.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As outlined in the Authority’s </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Pre-primary to Year 10: Teaching, Assessing and Reporting Policy</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there is an expectation that students will be provided with learning opportunities in all learning areas with provision for increased levels of specialisation in Year 9 and Year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notional hours in Table 1 assume a 25 hour teaching week over 40 teaching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Note the unallocated time to provide for flexibility. </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B9260F-4BAF-4294-8E06-A8EA3A8916EC}" type="slidenum">
              <a:rPr lang="en-AU" smtClean="0"/>
              <a:t>6</a:t>
            </a:fld>
            <a:endParaRPr lang="en-AU" dirty="0"/>
          </a:p>
        </p:txBody>
      </p:sp>
    </p:spTree>
    <p:extLst>
      <p:ext uri="{BB962C8B-B14F-4D97-AF65-F5344CB8AC3E}">
        <p14:creationId xmlns:p14="http://schemas.microsoft.com/office/powerpoint/2010/main" val="1531879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60</a:t>
            </a:fld>
            <a:endParaRPr lang="en-AU" dirty="0"/>
          </a:p>
        </p:txBody>
      </p:sp>
    </p:spTree>
    <p:extLst>
      <p:ext uri="{BB962C8B-B14F-4D97-AF65-F5344CB8AC3E}">
        <p14:creationId xmlns:p14="http://schemas.microsoft.com/office/powerpoint/2010/main" val="26173102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EST</a:t>
            </a:r>
            <a:r>
              <a:rPr lang="en-AU" baseline="0" dirty="0" smtClean="0"/>
              <a:t> dates have changed to Week 2 Term 2.</a:t>
            </a: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61</a:t>
            </a:fld>
            <a:endParaRPr lang="en-AU" dirty="0"/>
          </a:p>
        </p:txBody>
      </p:sp>
    </p:spTree>
    <p:extLst>
      <p:ext uri="{BB962C8B-B14F-4D97-AF65-F5344CB8AC3E}">
        <p14:creationId xmlns:p14="http://schemas.microsoft.com/office/powerpoint/2010/main" val="20285853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62</a:t>
            </a:fld>
            <a:endParaRPr lang="en-AU" dirty="0"/>
          </a:p>
        </p:txBody>
      </p:sp>
    </p:spTree>
    <p:extLst>
      <p:ext uri="{BB962C8B-B14F-4D97-AF65-F5344CB8AC3E}">
        <p14:creationId xmlns:p14="http://schemas.microsoft.com/office/powerpoint/2010/main" val="34263629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63</a:t>
            </a:fld>
            <a:endParaRPr lang="en-AU" dirty="0"/>
          </a:p>
        </p:txBody>
      </p:sp>
    </p:spTree>
    <p:extLst>
      <p:ext uri="{BB962C8B-B14F-4D97-AF65-F5344CB8AC3E}">
        <p14:creationId xmlns:p14="http://schemas.microsoft.com/office/powerpoint/2010/main" val="7555692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64</a:t>
            </a:fld>
            <a:endParaRPr lang="en-AU"/>
          </a:p>
        </p:txBody>
      </p:sp>
    </p:spTree>
    <p:extLst>
      <p:ext uri="{BB962C8B-B14F-4D97-AF65-F5344CB8AC3E}">
        <p14:creationId xmlns:p14="http://schemas.microsoft.com/office/powerpoint/2010/main" val="7663042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B1373EC-27FF-4889-B2A1-D09C2C851543}" type="slidenum">
              <a:rPr lang="en-AU" smtClean="0"/>
              <a:t>65</a:t>
            </a:fld>
            <a:endParaRPr lang="en-AU"/>
          </a:p>
        </p:txBody>
      </p:sp>
    </p:spTree>
    <p:extLst>
      <p:ext uri="{BB962C8B-B14F-4D97-AF65-F5344CB8AC3E}">
        <p14:creationId xmlns:p14="http://schemas.microsoft.com/office/powerpoint/2010/main" val="305947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Assessment is a comprehensive sampling of the mandated curriculum and should provide opportunities for the full range of student achievement. Not all content has to be assessed.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7</a:t>
            </a:fld>
            <a:endParaRPr lang="en-AU" dirty="0"/>
          </a:p>
        </p:txBody>
      </p:sp>
    </p:spTree>
    <p:extLst>
      <p:ext uri="{BB962C8B-B14F-4D97-AF65-F5344CB8AC3E}">
        <p14:creationId xmlns:p14="http://schemas.microsoft.com/office/powerpoint/2010/main" val="239321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Achievement Standards can be found in the syllabus for each year in the </a:t>
            </a:r>
            <a:r>
              <a:rPr lang="en-US" i="1" baseline="0" dirty="0" smtClean="0"/>
              <a:t>Western Australian Curriculum and Assessment Outline </a:t>
            </a:r>
            <a:r>
              <a:rPr lang="en-US" baseline="0" dirty="0" smtClean="0"/>
              <a:t>or in the Judging Standards for each year/learning area.</a:t>
            </a:r>
          </a:p>
          <a:p>
            <a:endParaRPr lang="en-US" baseline="0" dirty="0" smtClean="0"/>
          </a:p>
          <a:p>
            <a:r>
              <a:rPr lang="en-US" baseline="0" dirty="0" smtClean="0"/>
              <a:t>Reporting is not just a template but a timeline and process, established assessment plans and conversations that have taken place so staff can manage the process. Templates can be adjusted.</a:t>
            </a:r>
          </a:p>
          <a:p>
            <a:endParaRPr lang="en-US" baseline="0" dirty="0" smtClean="0"/>
          </a:p>
          <a:p>
            <a:r>
              <a:rPr lang="en-US" baseline="0" dirty="0" smtClean="0"/>
              <a:t>Key considerations to reinforce: </a:t>
            </a:r>
          </a:p>
          <a:p>
            <a:pPr marL="171450" indent="-171450">
              <a:buFont typeface="Arial"/>
              <a:buChar char="•"/>
            </a:pPr>
            <a:r>
              <a:rPr lang="en-US" dirty="0" smtClean="0"/>
              <a:t>all of the curriculum</a:t>
            </a:r>
            <a:r>
              <a:rPr lang="en-US" baseline="0" dirty="0" smtClean="0"/>
              <a:t> is mandated to be taught but </a:t>
            </a:r>
            <a:r>
              <a:rPr lang="en-US" b="1" baseline="0" dirty="0" smtClean="0"/>
              <a:t>not all </a:t>
            </a:r>
            <a:r>
              <a:rPr lang="en-US" baseline="0" dirty="0" smtClean="0"/>
              <a:t>curriculum needs to be assessed (a comprehensive sampling)</a:t>
            </a:r>
          </a:p>
          <a:p>
            <a:pPr marL="171450" indent="-171450">
              <a:buFont typeface="Arial"/>
              <a:buChar char="•"/>
            </a:pPr>
            <a:r>
              <a:rPr lang="en-US" baseline="0" dirty="0" smtClean="0"/>
              <a:t>a range of assessment strategies (not all timed, written tasks or tests).</a:t>
            </a:r>
          </a:p>
          <a:p>
            <a:pPr marL="171450" indent="-171450">
              <a:buFont typeface="Arial"/>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866E33-095E-439E-9818-E426CC641E04}"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255957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B9260F-4BAF-4294-8E06-A8EA3A8916EC}" type="slidenum">
              <a:rPr lang="en-AU" smtClean="0"/>
              <a:t>9</a:t>
            </a:fld>
            <a:endParaRPr lang="en-AU" dirty="0"/>
          </a:p>
        </p:txBody>
      </p:sp>
    </p:spTree>
    <p:extLst>
      <p:ext uri="{BB962C8B-B14F-4D97-AF65-F5344CB8AC3E}">
        <p14:creationId xmlns:p14="http://schemas.microsoft.com/office/powerpoint/2010/main" val="200970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2914650"/>
            <a:ext cx="8928992"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Title 3"/>
          <p:cNvSpPr>
            <a:spLocks noGrp="1"/>
          </p:cNvSpPr>
          <p:nvPr>
            <p:ph type="title"/>
          </p:nvPr>
        </p:nvSpPr>
        <p:spPr>
          <a:xfrm>
            <a:off x="107504" y="607062"/>
            <a:ext cx="8928992" cy="524528"/>
          </a:xfrm>
        </p:spPr>
        <p:txBody>
          <a:bodyPr/>
          <a:lstStyle/>
          <a:p>
            <a:r>
              <a:rPr lang="en-US" smtClean="0"/>
              <a:t>Click to edit Master title style</a:t>
            </a:r>
            <a:endParaRPr lang="en-AU"/>
          </a:p>
        </p:txBody>
      </p:sp>
    </p:spTree>
    <p:extLst>
      <p:ext uri="{BB962C8B-B14F-4D97-AF65-F5344CB8AC3E}">
        <p14:creationId xmlns:p14="http://schemas.microsoft.com/office/powerpoint/2010/main" val="5486545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47306"/>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706437"/>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27235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95044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7504" y="1131590"/>
            <a:ext cx="8928992" cy="3744416"/>
          </a:xfrm>
        </p:spPr>
        <p:txBody>
          <a:bodyPr vert="eaVert"/>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a:lvl4pPr>
            <a:lvl5pPr marL="865188" marR="0" indent="0" algn="l" defTabSz="914400" rtl="0" eaLnBrk="1" fontAlgn="auto" latinLnBrk="0" hangingPunct="1">
              <a:lnSpc>
                <a:spcPct val="100000"/>
              </a:lnSpc>
              <a:spcBef>
                <a:spcPct val="20000"/>
              </a:spcBef>
              <a:spcAft>
                <a:spcPts val="0"/>
              </a:spcAft>
              <a:buClrTx/>
              <a:buSzTx/>
              <a:buFont typeface="Arial" pitchFamily="34" charset="0"/>
              <a:buNone/>
              <a:tabLst/>
              <a:defRPr/>
            </a:lvl5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Title Placeholder 1"/>
          <p:cNvSpPr>
            <a:spLocks noGrp="1"/>
          </p:cNvSpPr>
          <p:nvPr>
            <p:ph type="title"/>
          </p:nvPr>
        </p:nvSpPr>
        <p:spPr>
          <a:xfrm>
            <a:off x="107950" y="610118"/>
            <a:ext cx="8912774" cy="52829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AU" sz="3200" kern="1200" dirty="0">
                <a:solidFill>
                  <a:schemeClr val="tx1"/>
                </a:solidFill>
                <a:latin typeface="+mj-lt"/>
                <a:ea typeface="+mj-ea"/>
                <a:cs typeface="+mj-cs"/>
              </a:defRPr>
            </a:lvl1pPr>
          </a:lstStyle>
          <a:p>
            <a:r>
              <a:rPr lang="en-US" dirty="0" smtClean="0"/>
              <a:t>Click to edit Master title style</a:t>
            </a:r>
            <a:endParaRPr lang="en-AU" dirty="0"/>
          </a:p>
        </p:txBody>
      </p:sp>
    </p:spTree>
    <p:extLst>
      <p:ext uri="{BB962C8B-B14F-4D97-AF65-F5344CB8AC3E}">
        <p14:creationId xmlns:p14="http://schemas.microsoft.com/office/powerpoint/2010/main" val="42440295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00392" y="627532"/>
            <a:ext cx="936104" cy="4248473"/>
          </a:xfrm>
        </p:spPr>
        <p:txBody>
          <a:bodyPr vert="eaVert"/>
          <a:lstStyle/>
          <a:p>
            <a:r>
              <a:rPr lang="en-US" dirty="0" smtClean="0"/>
              <a:t>Click to edit Master title style</a:t>
            </a:r>
            <a:endParaRPr lang="en-AU" dirty="0"/>
          </a:p>
        </p:txBody>
      </p:sp>
      <p:sp>
        <p:nvSpPr>
          <p:cNvPr id="3" name="Vertical Text Placeholder 2"/>
          <p:cNvSpPr>
            <a:spLocks noGrp="1"/>
          </p:cNvSpPr>
          <p:nvPr>
            <p:ph type="body" orient="vert" idx="1"/>
          </p:nvPr>
        </p:nvSpPr>
        <p:spPr>
          <a:xfrm>
            <a:off x="107504" y="627533"/>
            <a:ext cx="7920880" cy="4248473"/>
          </a:xfrm>
        </p:spPr>
        <p:txBody>
          <a:bodyPr vert="eaVert"/>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5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smtClean="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4800868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04" y="1131590"/>
            <a:ext cx="8928992" cy="2160240"/>
          </a:xfrm>
        </p:spPr>
        <p:txBody>
          <a:bodyPr/>
          <a:lstStyle/>
          <a:p>
            <a:r>
              <a:rPr lang="en-US" dirty="0" smtClean="0"/>
              <a:t>Click to edit Master title style</a:t>
            </a:r>
            <a:endParaRPr lang="en-AU" dirty="0"/>
          </a:p>
        </p:txBody>
      </p:sp>
      <p:sp>
        <p:nvSpPr>
          <p:cNvPr id="6" name="Text Placeholder 2"/>
          <p:cNvSpPr>
            <a:spLocks noGrp="1"/>
          </p:cNvSpPr>
          <p:nvPr>
            <p:ph type="body" idx="1"/>
          </p:nvPr>
        </p:nvSpPr>
        <p:spPr>
          <a:xfrm>
            <a:off x="107504" y="3291830"/>
            <a:ext cx="8928992" cy="1152128"/>
          </a:xfrm>
        </p:spPr>
        <p:txBody>
          <a:bodyPr anchor="t">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803115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31590"/>
            <a:ext cx="8928992" cy="3744416"/>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a:xfrm>
            <a:off x="251520" y="4659982"/>
            <a:ext cx="2339280" cy="273844"/>
          </a:xfrm>
          <a:prstGeom prst="rect">
            <a:avLst/>
          </a:prstGeom>
        </p:spPr>
        <p:txBody>
          <a:bodyPr/>
          <a:lstStyle/>
          <a:p>
            <a:fld id="{F26EF1E9-5A94-4568-997B-325F6FD0807A}" type="datetimeFigureOut">
              <a:rPr lang="en-AU" smtClean="0"/>
              <a:t>29/03/2018</a:t>
            </a:fld>
            <a:endParaRPr lang="en-AU" dirty="0"/>
          </a:p>
        </p:txBody>
      </p:sp>
      <p:sp>
        <p:nvSpPr>
          <p:cNvPr id="5" name="Footer Placeholder 4"/>
          <p:cNvSpPr>
            <a:spLocks noGrp="1"/>
          </p:cNvSpPr>
          <p:nvPr>
            <p:ph type="ftr" sz="quarter" idx="11"/>
          </p:nvPr>
        </p:nvSpPr>
        <p:spPr>
          <a:xfrm>
            <a:off x="3124200" y="4659982"/>
            <a:ext cx="2895600" cy="273844"/>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4659982"/>
            <a:ext cx="2339280" cy="273844"/>
          </a:xfrm>
          <a:prstGeom prst="rect">
            <a:avLst/>
          </a:prstGeom>
        </p:spPr>
        <p:txBody>
          <a:bodyPr/>
          <a:lstStyle/>
          <a:p>
            <a:fld id="{F5AEDA3A-9FDA-4EC4-92AF-F81103365E6F}" type="slidenum">
              <a:rPr lang="en-AU" smtClean="0"/>
              <a:t>‹#›</a:t>
            </a:fld>
            <a:endParaRPr lang="en-AU" dirty="0"/>
          </a:p>
        </p:txBody>
      </p:sp>
      <p:sp>
        <p:nvSpPr>
          <p:cNvPr id="7" name="Title Placeholder 1"/>
          <p:cNvSpPr>
            <a:spLocks noGrp="1"/>
          </p:cNvSpPr>
          <p:nvPr>
            <p:ph type="title"/>
          </p:nvPr>
        </p:nvSpPr>
        <p:spPr>
          <a:xfrm>
            <a:off x="107950" y="610118"/>
            <a:ext cx="8912774" cy="52829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AU" sz="3200" kern="1200" dirty="0">
                <a:solidFill>
                  <a:schemeClr val="tx1"/>
                </a:solidFill>
                <a:latin typeface="+mj-lt"/>
                <a:ea typeface="+mj-ea"/>
                <a:cs typeface="+mj-cs"/>
              </a:defRPr>
            </a:lvl1pPr>
          </a:lstStyle>
          <a:p>
            <a:r>
              <a:rPr lang="en-US" dirty="0" smtClean="0"/>
              <a:t>Click to edit Master title style</a:t>
            </a:r>
            <a:endParaRPr lang="en-AU" dirty="0"/>
          </a:p>
        </p:txBody>
      </p:sp>
    </p:spTree>
    <p:extLst>
      <p:ext uri="{BB962C8B-B14F-4D97-AF65-F5344CB8AC3E}">
        <p14:creationId xmlns:p14="http://schemas.microsoft.com/office/powerpoint/2010/main" val="30170477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31590"/>
            <a:ext cx="8928992" cy="3744416"/>
          </a:xfrm>
        </p:spPr>
        <p:txBody>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2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2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20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0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a:lvl5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itle Placeholder 1"/>
          <p:cNvSpPr>
            <a:spLocks noGrp="1"/>
          </p:cNvSpPr>
          <p:nvPr>
            <p:ph type="title"/>
          </p:nvPr>
        </p:nvSpPr>
        <p:spPr>
          <a:xfrm>
            <a:off x="107504" y="610118"/>
            <a:ext cx="8928992" cy="52829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AU" sz="3200" kern="1200" dirty="0">
                <a:solidFill>
                  <a:schemeClr val="tx1"/>
                </a:solidFill>
                <a:latin typeface="+mj-lt"/>
                <a:ea typeface="+mj-ea"/>
                <a:cs typeface="+mj-cs"/>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7211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504" y="1156642"/>
            <a:ext cx="8928992" cy="3575348"/>
          </a:xfrm>
        </p:spPr>
        <p:txBody>
          <a:bodyPr anchor="b"/>
          <a:lstStyle>
            <a:lvl1pPr algn="l">
              <a:defRPr sz="4000" b="1" cap="all"/>
            </a:lvl1pPr>
          </a:lstStyle>
          <a:p>
            <a:r>
              <a:rPr lang="en-US" dirty="0" smtClean="0"/>
              <a:t>Click to edit Master title style</a:t>
            </a:r>
            <a:endParaRPr lang="en-AU" dirty="0"/>
          </a:p>
        </p:txBody>
      </p:sp>
    </p:spTree>
    <p:extLst>
      <p:ext uri="{BB962C8B-B14F-4D97-AF65-F5344CB8AC3E}">
        <p14:creationId xmlns:p14="http://schemas.microsoft.com/office/powerpoint/2010/main" val="3403193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38415"/>
            <a:ext cx="4392488" cy="3737592"/>
          </a:xfrm>
        </p:spPr>
        <p:txBody>
          <a:bodyPr>
            <a:normAutofit/>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2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2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22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2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200"/>
            </a:lvl5pPr>
            <a:lvl6pPr>
              <a:defRPr sz="1800"/>
            </a:lvl6pPr>
            <a:lvl7pPr>
              <a:defRPr sz="1800"/>
            </a:lvl7pPr>
            <a:lvl8pPr>
              <a:defRPr sz="1800"/>
            </a:lvl8pPr>
            <a:lvl9pPr>
              <a:defRPr sz="1800"/>
            </a:lvl9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itle Placeholder 1"/>
          <p:cNvSpPr>
            <a:spLocks noGrp="1"/>
          </p:cNvSpPr>
          <p:nvPr>
            <p:ph type="title"/>
          </p:nvPr>
        </p:nvSpPr>
        <p:spPr>
          <a:xfrm>
            <a:off x="107950" y="610118"/>
            <a:ext cx="8912774" cy="52829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AU" sz="3200" kern="1200" dirty="0">
                <a:solidFill>
                  <a:schemeClr val="tx1"/>
                </a:solidFill>
                <a:latin typeface="+mj-lt"/>
                <a:ea typeface="+mj-ea"/>
                <a:cs typeface="+mj-cs"/>
              </a:defRPr>
            </a:lvl1pPr>
          </a:lstStyle>
          <a:p>
            <a:r>
              <a:rPr lang="en-US" dirty="0" smtClean="0"/>
              <a:t>Click to edit Master title style</a:t>
            </a:r>
            <a:endParaRPr lang="en-AU" dirty="0"/>
          </a:p>
        </p:txBody>
      </p:sp>
      <p:sp>
        <p:nvSpPr>
          <p:cNvPr id="7" name="Content Placeholder 2"/>
          <p:cNvSpPr>
            <a:spLocks noGrp="1"/>
          </p:cNvSpPr>
          <p:nvPr>
            <p:ph sz="half" idx="10"/>
          </p:nvPr>
        </p:nvSpPr>
        <p:spPr>
          <a:xfrm>
            <a:off x="4659334" y="1144021"/>
            <a:ext cx="4392488" cy="3737592"/>
          </a:xfrm>
        </p:spPr>
        <p:txBody>
          <a:bodyPr>
            <a:normAutofit/>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2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2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22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2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200"/>
            </a:lvl5pPr>
            <a:lvl6pPr>
              <a:defRPr sz="1800"/>
            </a:lvl6pPr>
            <a:lvl7pPr>
              <a:defRPr sz="1800"/>
            </a:lvl7pPr>
            <a:lvl8pPr>
              <a:defRPr sz="1800"/>
            </a:lvl8pPr>
            <a:lvl9pPr>
              <a:defRPr sz="1800"/>
            </a:lvl9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880580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07950" y="610118"/>
            <a:ext cx="8912774" cy="52829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AU" sz="3200" kern="1200" dirty="0">
                <a:solidFill>
                  <a:schemeClr val="tx1"/>
                </a:solidFill>
                <a:latin typeface="+mj-lt"/>
                <a:ea typeface="+mj-ea"/>
                <a:cs typeface="+mj-cs"/>
              </a:defRPr>
            </a:lvl1pPr>
          </a:lstStyle>
          <a:p>
            <a:r>
              <a:rPr lang="en-US" dirty="0" smtClean="0"/>
              <a:t>Click to edit Master title style</a:t>
            </a:r>
            <a:endParaRPr lang="en-AU" dirty="0"/>
          </a:p>
        </p:txBody>
      </p:sp>
    </p:spTree>
    <p:extLst>
      <p:ext uri="{BB962C8B-B14F-4D97-AF65-F5344CB8AC3E}">
        <p14:creationId xmlns:p14="http://schemas.microsoft.com/office/powerpoint/2010/main" val="16305796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227832"/>
            <a:ext cx="438988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7504" y="1707654"/>
            <a:ext cx="4389884" cy="3168352"/>
          </a:xfrm>
        </p:spPr>
        <p:txBody>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4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16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lvl5pPr>
            <a:lvl6pPr>
              <a:defRPr sz="1600"/>
            </a:lvl6pPr>
            <a:lvl7pPr>
              <a:defRPr sz="1600"/>
            </a:lvl7pPr>
            <a:lvl8pPr>
              <a:defRPr sz="1600"/>
            </a:lvl8pPr>
            <a:lvl9pPr>
              <a:defRPr sz="1600"/>
            </a:lvl9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ext Placeholder 4"/>
          <p:cNvSpPr>
            <a:spLocks noGrp="1"/>
          </p:cNvSpPr>
          <p:nvPr>
            <p:ph type="body" sz="quarter" idx="3"/>
          </p:nvPr>
        </p:nvSpPr>
        <p:spPr>
          <a:xfrm>
            <a:off x="4643214" y="1227832"/>
            <a:ext cx="439328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3214" y="1706041"/>
            <a:ext cx="4393281" cy="3096489"/>
          </a:xfrm>
        </p:spPr>
        <p:txBody>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4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16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lvl5pPr>
            <a:lvl6pPr>
              <a:defRPr sz="1600"/>
            </a:lvl6pPr>
            <a:lvl7pPr>
              <a:defRPr sz="1600"/>
            </a:lvl7pPr>
            <a:lvl8pPr>
              <a:defRPr sz="1600"/>
            </a:lvl8pPr>
            <a:lvl9pPr>
              <a:defRPr sz="1600"/>
            </a:lvl9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Title Placeholder 1"/>
          <p:cNvSpPr>
            <a:spLocks noGrp="1"/>
          </p:cNvSpPr>
          <p:nvPr>
            <p:ph type="title"/>
          </p:nvPr>
        </p:nvSpPr>
        <p:spPr>
          <a:xfrm>
            <a:off x="107950" y="610118"/>
            <a:ext cx="8912774" cy="52829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AU" sz="3200" kern="1200" dirty="0">
                <a:solidFill>
                  <a:schemeClr val="tx1"/>
                </a:solidFill>
                <a:latin typeface="+mj-lt"/>
                <a:ea typeface="+mj-ea"/>
                <a:cs typeface="+mj-cs"/>
              </a:defRPr>
            </a:lvl1pPr>
          </a:lstStyle>
          <a:p>
            <a:r>
              <a:rPr lang="en-US" dirty="0" smtClean="0"/>
              <a:t>Click to edit Master title style</a:t>
            </a:r>
            <a:endParaRPr lang="en-AU" dirty="0"/>
          </a:p>
        </p:txBody>
      </p:sp>
    </p:spTree>
    <p:extLst>
      <p:ext uri="{BB962C8B-B14F-4D97-AF65-F5344CB8AC3E}">
        <p14:creationId xmlns:p14="http://schemas.microsoft.com/office/powerpoint/2010/main" val="3809896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07950" y="610118"/>
            <a:ext cx="8912774" cy="52829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AU" sz="3200" kern="1200" dirty="0">
                <a:solidFill>
                  <a:schemeClr val="tx1"/>
                </a:solidFill>
                <a:latin typeface="+mj-lt"/>
                <a:ea typeface="+mj-ea"/>
                <a:cs typeface="+mj-cs"/>
              </a:defRPr>
            </a:lvl1pPr>
          </a:lstStyle>
          <a:p>
            <a:r>
              <a:rPr lang="en-US" dirty="0" smtClean="0"/>
              <a:t>Click to edit Master title style</a:t>
            </a:r>
            <a:endParaRPr lang="en-AU" dirty="0"/>
          </a:p>
        </p:txBody>
      </p:sp>
    </p:spTree>
    <p:extLst>
      <p:ext uri="{BB962C8B-B14F-4D97-AF65-F5344CB8AC3E}">
        <p14:creationId xmlns:p14="http://schemas.microsoft.com/office/powerpoint/2010/main" val="27906332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107504" y="1131590"/>
            <a:ext cx="4392488" cy="1156618"/>
          </a:xfrm>
        </p:spPr>
        <p:txBody>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4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16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lvl5pPr>
            <a:lvl6pPr>
              <a:defRPr sz="1600"/>
            </a:lvl6pPr>
            <a:lvl7pPr>
              <a:defRPr sz="1600"/>
            </a:lvl7pPr>
            <a:lvl8pPr>
              <a:defRPr sz="1600"/>
            </a:lvl8pPr>
            <a:lvl9pPr>
              <a:defRPr sz="1600"/>
            </a:lvl9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3"/>
          <p:cNvSpPr>
            <a:spLocks noGrp="1"/>
          </p:cNvSpPr>
          <p:nvPr>
            <p:ph sz="half" idx="13"/>
          </p:nvPr>
        </p:nvSpPr>
        <p:spPr>
          <a:xfrm>
            <a:off x="4644008" y="1131590"/>
            <a:ext cx="4392488" cy="1156618"/>
          </a:xfrm>
        </p:spPr>
        <p:txBody>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4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16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lvl5pPr>
            <a:lvl6pPr>
              <a:defRPr sz="1600"/>
            </a:lvl6pPr>
            <a:lvl7pPr>
              <a:defRPr sz="1600"/>
            </a:lvl7pPr>
            <a:lvl8pPr>
              <a:defRPr sz="1600"/>
            </a:lvl8pPr>
            <a:lvl9pPr>
              <a:defRPr sz="1600"/>
            </a:lvl9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Content Placeholder 3"/>
          <p:cNvSpPr>
            <a:spLocks noGrp="1"/>
          </p:cNvSpPr>
          <p:nvPr>
            <p:ph sz="half" idx="14"/>
          </p:nvPr>
        </p:nvSpPr>
        <p:spPr>
          <a:xfrm>
            <a:off x="107504" y="2495252"/>
            <a:ext cx="4392488" cy="1156618"/>
          </a:xfrm>
        </p:spPr>
        <p:txBody>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4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16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lvl5pPr>
            <a:lvl6pPr>
              <a:defRPr sz="1600"/>
            </a:lvl6pPr>
            <a:lvl7pPr>
              <a:defRPr sz="1600"/>
            </a:lvl7pPr>
            <a:lvl8pPr>
              <a:defRPr sz="1600"/>
            </a:lvl8pPr>
            <a:lvl9pPr>
              <a:defRPr sz="1600"/>
            </a:lvl9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3"/>
          <p:cNvSpPr>
            <a:spLocks noGrp="1"/>
          </p:cNvSpPr>
          <p:nvPr>
            <p:ph sz="half" idx="15"/>
          </p:nvPr>
        </p:nvSpPr>
        <p:spPr>
          <a:xfrm>
            <a:off x="4644008" y="2495252"/>
            <a:ext cx="4392488" cy="1156618"/>
          </a:xfrm>
        </p:spPr>
        <p:txBody>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4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16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lvl5pPr>
            <a:lvl6pPr>
              <a:defRPr sz="1600"/>
            </a:lvl6pPr>
            <a:lvl7pPr>
              <a:defRPr sz="1600"/>
            </a:lvl7pPr>
            <a:lvl8pPr>
              <a:defRPr sz="1600"/>
            </a:lvl8pPr>
            <a:lvl9pPr>
              <a:defRPr sz="1600"/>
            </a:lvl9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9025264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505" y="627534"/>
            <a:ext cx="3358010" cy="730174"/>
          </a:xfrm>
        </p:spPr>
        <p:txBody>
          <a:bodyPr anchor="b"/>
          <a:lstStyle>
            <a:lvl1pPr algn="l">
              <a:defRPr sz="2000" b="1"/>
            </a:lvl1pPr>
          </a:lstStyle>
          <a:p>
            <a:r>
              <a:rPr lang="en-US" dirty="0" smtClean="0"/>
              <a:t>Click to edit Master title style</a:t>
            </a:r>
            <a:endParaRPr lang="en-AU" dirty="0"/>
          </a:p>
        </p:txBody>
      </p:sp>
      <p:sp>
        <p:nvSpPr>
          <p:cNvPr id="3" name="Content Placeholder 2"/>
          <p:cNvSpPr>
            <a:spLocks noGrp="1"/>
          </p:cNvSpPr>
          <p:nvPr>
            <p:ph idx="1"/>
          </p:nvPr>
        </p:nvSpPr>
        <p:spPr>
          <a:xfrm>
            <a:off x="3575050" y="627534"/>
            <a:ext cx="5461446" cy="4248472"/>
          </a:xfrm>
        </p:spPr>
        <p:txBody>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32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8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24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0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a:lvl5pPr>
            <a:lvl6pPr>
              <a:defRPr sz="2000"/>
            </a:lvl6pPr>
            <a:lvl7pPr>
              <a:defRPr sz="2000"/>
            </a:lvl7pPr>
            <a:lvl8pPr>
              <a:defRPr sz="2000"/>
            </a:lvl8pPr>
            <a:lvl9pPr>
              <a:defRPr sz="2000"/>
            </a:lvl9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Text Placeholder 3"/>
          <p:cNvSpPr>
            <a:spLocks noGrp="1"/>
          </p:cNvSpPr>
          <p:nvPr>
            <p:ph type="body" sz="half" idx="2"/>
          </p:nvPr>
        </p:nvSpPr>
        <p:spPr>
          <a:xfrm>
            <a:off x="107505" y="1357709"/>
            <a:ext cx="3358009"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371174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04" y="607062"/>
            <a:ext cx="8928992" cy="524528"/>
          </a:xfrm>
          <a:prstGeom prst="rect">
            <a:avLst/>
          </a:prstGeom>
        </p:spPr>
        <p:txBody>
          <a:bodyPr vert="horz" lIns="91440" tIns="45720" rIns="91440" bIns="45720" rtlCol="0" anchor="ctr">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107504" y="1131590"/>
            <a:ext cx="8928992" cy="37444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690708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36538" indent="-236538"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65138" indent="-220663"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620713" indent="-163513"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841375" indent="-220663"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1093788" indent="-228600" algn="l" defTabSz="914400" rtl="0" eaLnBrk="1" latinLnBrk="0" hangingPunct="1">
        <a:spcBef>
          <a:spcPct val="20000"/>
        </a:spcBef>
        <a:buFont typeface="Arial" pitchFamily="34" charset="0"/>
        <a:buChar char="»"/>
        <a:tabLst/>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k10outline.scsa.wa.edu.au/home/p-10-curriculum/curriculum-browser/languag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k10outline.scsa.wa.edu.au/home/resources/ablewa/getting-started-with-ablew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acechecker.scsa.wa.edu.au/wac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senior-secondary.scsa.wa.edu.au/assessment/disability-adjustment-guideline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enior-secondary.scsa.wa.edu.au/syllabus-and-support-materials/english/english-as-an-additional-language-or-dialect"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5990" y="4515966"/>
            <a:ext cx="1584176" cy="369332"/>
          </a:xfrm>
          <a:prstGeom prst="rect">
            <a:avLst/>
          </a:prstGeom>
          <a:noFill/>
        </p:spPr>
        <p:txBody>
          <a:bodyPr wrap="square" rtlCol="0">
            <a:spAutoFit/>
          </a:bodyPr>
          <a:lstStyle/>
          <a:p>
            <a:pPr algn="ctr"/>
            <a:r>
              <a:rPr lang="en-AU" dirty="0" smtClean="0"/>
              <a:t>2017/</a:t>
            </a:r>
            <a:r>
              <a:rPr lang="en-AU" dirty="0" err="1" smtClean="0"/>
              <a:t>66515v5</a:t>
            </a:r>
            <a:endParaRPr lang="en-AU" dirty="0"/>
          </a:p>
        </p:txBody>
      </p:sp>
      <p:sp>
        <p:nvSpPr>
          <p:cNvPr id="8" name="Title 1"/>
          <p:cNvSpPr>
            <a:spLocks noGrp="1"/>
          </p:cNvSpPr>
          <p:nvPr>
            <p:ph type="subTitle" idx="1"/>
          </p:nvPr>
        </p:nvSpPr>
        <p:spPr>
          <a:xfrm>
            <a:off x="1371600" y="1635646"/>
            <a:ext cx="6400800" cy="2593454"/>
          </a:xfrm>
        </p:spPr>
        <p:txBody>
          <a:bodyPr>
            <a:normAutofit/>
          </a:bodyPr>
          <a:lstStyle/>
          <a:p>
            <a:r>
              <a:rPr lang="en-AU" sz="4800" dirty="0" smtClean="0">
                <a:solidFill>
                  <a:schemeClr val="tx1"/>
                </a:solidFill>
              </a:rPr>
              <a:t>School Leader Briefing</a:t>
            </a:r>
            <a:br>
              <a:rPr lang="en-AU" sz="4800" dirty="0" smtClean="0">
                <a:solidFill>
                  <a:schemeClr val="tx1"/>
                </a:solidFill>
              </a:rPr>
            </a:br>
            <a:r>
              <a:rPr lang="en-AU" sz="4800" dirty="0" smtClean="0">
                <a:solidFill>
                  <a:schemeClr val="tx1"/>
                </a:solidFill>
              </a:rPr>
              <a:t>Secondary</a:t>
            </a:r>
            <a:br>
              <a:rPr lang="en-AU" sz="4800" dirty="0" smtClean="0">
                <a:solidFill>
                  <a:schemeClr val="tx1"/>
                </a:solidFill>
              </a:rPr>
            </a:br>
            <a:r>
              <a:rPr lang="en-AU" sz="4800" dirty="0" smtClean="0">
                <a:solidFill>
                  <a:schemeClr val="tx1"/>
                </a:solidFill>
              </a:rPr>
              <a:t>Term 1 2018</a:t>
            </a:r>
            <a:endParaRPr lang="en-AU" sz="4800" dirty="0">
              <a:solidFill>
                <a:schemeClr val="tx1"/>
              </a:solidFill>
            </a:endParaRPr>
          </a:p>
        </p:txBody>
      </p:sp>
    </p:spTree>
    <p:extLst>
      <p:ext uri="{BB962C8B-B14F-4D97-AF65-F5344CB8AC3E}">
        <p14:creationId xmlns:p14="http://schemas.microsoft.com/office/powerpoint/2010/main" val="3543592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4909600" y="1128780"/>
            <a:ext cx="4135900" cy="3672000"/>
          </a:xfrm>
        </p:spPr>
      </p:pic>
      <p:sp>
        <p:nvSpPr>
          <p:cNvPr id="5" name="Content Placeholder 4"/>
          <p:cNvSpPr>
            <a:spLocks noGrp="1"/>
          </p:cNvSpPr>
          <p:nvPr>
            <p:ph sz="half" idx="4294967295"/>
          </p:nvPr>
        </p:nvSpPr>
        <p:spPr>
          <a:xfrm>
            <a:off x="179512" y="1347614"/>
            <a:ext cx="4467968" cy="1217312"/>
          </a:xfrm>
        </p:spPr>
        <p:txBody>
          <a:bodyPr>
            <a:normAutofit fontScale="92500" lnSpcReduction="10000"/>
          </a:bodyPr>
          <a:lstStyle/>
          <a:p>
            <a:pPr marL="0" indent="0">
              <a:spcBef>
                <a:spcPts val="0"/>
              </a:spcBef>
              <a:spcAft>
                <a:spcPts val="600"/>
              </a:spcAft>
              <a:buNone/>
            </a:pPr>
            <a:r>
              <a:rPr lang="en-AU" sz="2200" dirty="0" smtClean="0"/>
              <a:t>In the future, the Authority will </a:t>
            </a:r>
            <a:r>
              <a:rPr lang="en-AU" dirty="0" smtClean="0"/>
              <a:t>require the final grade to be provided for each learning area as described in the reporting policy.</a:t>
            </a:r>
            <a:endParaRPr lang="en-AU" sz="1800" dirty="0" smtClean="0"/>
          </a:p>
        </p:txBody>
      </p:sp>
      <p:sp>
        <p:nvSpPr>
          <p:cNvPr id="2" name="Title 1"/>
          <p:cNvSpPr>
            <a:spLocks noGrp="1"/>
          </p:cNvSpPr>
          <p:nvPr>
            <p:ph type="title"/>
          </p:nvPr>
        </p:nvSpPr>
        <p:spPr/>
        <p:txBody>
          <a:bodyPr/>
          <a:lstStyle/>
          <a:p>
            <a:r>
              <a:rPr lang="en-AU" dirty="0"/>
              <a:t>Reporting – </a:t>
            </a:r>
            <a:r>
              <a:rPr lang="en-AU" dirty="0" smtClean="0"/>
              <a:t>Minimum Requirements</a:t>
            </a:r>
            <a:endParaRPr lang="en-AU" dirty="0"/>
          </a:p>
        </p:txBody>
      </p:sp>
      <p:sp>
        <p:nvSpPr>
          <p:cNvPr id="6" name="Content Placeholder 4"/>
          <p:cNvSpPr txBox="1">
            <a:spLocks/>
          </p:cNvSpPr>
          <p:nvPr/>
        </p:nvSpPr>
        <p:spPr>
          <a:xfrm>
            <a:off x="441632" y="4351317"/>
            <a:ext cx="4467968" cy="449463"/>
          </a:xfrm>
          <a:prstGeom prst="rect">
            <a:avLst/>
          </a:prstGeom>
        </p:spPr>
        <p:txBody>
          <a:bodyPr vert="horz" lIns="91440" tIns="45720" rIns="91440" bIns="45720" rtlCol="0">
            <a:normAutofit fontScale="92500" lnSpcReduction="10000"/>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mn-lt"/>
                <a:ea typeface="+mn-ea"/>
                <a:cs typeface="+mn-cs"/>
              </a:defRPr>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mn-lt"/>
                <a:ea typeface="+mn-ea"/>
                <a:cs typeface="+mn-cs"/>
              </a:defRPr>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r">
              <a:spcBef>
                <a:spcPts val="0"/>
              </a:spcBef>
              <a:buFont typeface="Arial" pitchFamily="34" charset="0"/>
              <a:buNone/>
            </a:pPr>
            <a:r>
              <a:rPr lang="en-US" sz="1400" i="1" dirty="0" smtClean="0"/>
              <a:t>Pre-primary to Year 10: </a:t>
            </a:r>
            <a:br>
              <a:rPr lang="en-US" sz="1400" i="1" dirty="0" smtClean="0"/>
            </a:br>
            <a:r>
              <a:rPr lang="en-US" sz="1400" i="1" dirty="0" smtClean="0"/>
              <a:t>Teaching, Assessing and Reporting Policy  </a:t>
            </a:r>
            <a:r>
              <a:rPr lang="en-US" sz="1400" dirty="0" smtClean="0"/>
              <a:t>p. 13</a:t>
            </a:r>
          </a:p>
          <a:p>
            <a:pPr marL="0" indent="0">
              <a:buFont typeface="Arial" pitchFamily="34" charset="0"/>
              <a:buNone/>
            </a:pPr>
            <a:endParaRPr lang="en-AU" sz="2200" dirty="0"/>
          </a:p>
        </p:txBody>
      </p:sp>
    </p:spTree>
    <p:extLst>
      <p:ext uri="{BB962C8B-B14F-4D97-AF65-F5344CB8AC3E}">
        <p14:creationId xmlns:p14="http://schemas.microsoft.com/office/powerpoint/2010/main" val="2572844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7062"/>
            <a:ext cx="8928992" cy="524528"/>
          </a:xfrm>
        </p:spPr>
        <p:txBody>
          <a:bodyPr/>
          <a:lstStyle/>
          <a:p>
            <a:r>
              <a:rPr lang="en-AU" dirty="0" smtClean="0"/>
              <a:t>Clarifying Reporting</a:t>
            </a:r>
            <a:endParaRPr lang="en-AU" dirty="0"/>
          </a:p>
        </p:txBody>
      </p:sp>
      <p:sp>
        <p:nvSpPr>
          <p:cNvPr id="3" name="Content Placeholder 2"/>
          <p:cNvSpPr>
            <a:spLocks noGrp="1"/>
          </p:cNvSpPr>
          <p:nvPr>
            <p:ph idx="1"/>
          </p:nvPr>
        </p:nvSpPr>
        <p:spPr/>
        <p:txBody>
          <a:bodyPr/>
          <a:lstStyle/>
          <a:p>
            <a:pPr>
              <a:spcAft>
                <a:spcPts val="600"/>
              </a:spcAft>
            </a:pPr>
            <a:r>
              <a:rPr lang="en-AU" dirty="0" smtClean="0"/>
              <a:t>Schools report a learning area grade or in more detail </a:t>
            </a:r>
          </a:p>
          <a:p>
            <a:pPr lvl="1">
              <a:spcAft>
                <a:spcPts val="600"/>
              </a:spcAft>
            </a:pPr>
            <a:r>
              <a:rPr lang="en-AU" dirty="0" smtClean="0"/>
              <a:t>i.e. in strands/sub-strands or modes.</a:t>
            </a:r>
          </a:p>
          <a:p>
            <a:pPr>
              <a:spcAft>
                <a:spcPts val="600"/>
              </a:spcAft>
            </a:pPr>
            <a:r>
              <a:rPr lang="en-AU" dirty="0" smtClean="0"/>
              <a:t>A Semester 1 grade and an end of year grade </a:t>
            </a:r>
          </a:p>
          <a:p>
            <a:pPr lvl="1">
              <a:spcAft>
                <a:spcPts val="600"/>
              </a:spcAft>
            </a:pPr>
            <a:r>
              <a:rPr lang="en-AU" dirty="0" smtClean="0"/>
              <a:t>i.e. the whole year’s work.</a:t>
            </a:r>
          </a:p>
          <a:p>
            <a:pPr>
              <a:spcAft>
                <a:spcPts val="600"/>
              </a:spcAft>
            </a:pPr>
            <a:r>
              <a:rPr lang="en-AU" dirty="0" smtClean="0"/>
              <a:t>There are no set weightings for strands/sub-strands or modes that contribute to the grade.</a:t>
            </a:r>
          </a:p>
          <a:p>
            <a:pPr>
              <a:spcAft>
                <a:spcPts val="600"/>
              </a:spcAft>
            </a:pPr>
            <a:r>
              <a:rPr lang="en-AU" dirty="0" smtClean="0"/>
              <a:t>Consider your strategy to report against the year-level achievement standard in a ‘streamed class’ or multi-age grouping.</a:t>
            </a:r>
          </a:p>
        </p:txBody>
      </p:sp>
    </p:spTree>
    <p:extLst>
      <p:ext uri="{BB962C8B-B14F-4D97-AF65-F5344CB8AC3E}">
        <p14:creationId xmlns:p14="http://schemas.microsoft.com/office/powerpoint/2010/main" val="2284619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56642"/>
            <a:ext cx="8928992" cy="3575348"/>
          </a:xfrm>
        </p:spPr>
        <p:txBody>
          <a:bodyPr/>
          <a:lstStyle/>
          <a:p>
            <a:r>
              <a:rPr lang="en-AU" dirty="0" smtClean="0"/>
              <a:t>2018 Year 7–10 Implementation</a:t>
            </a:r>
            <a:endParaRPr lang="en-AU" dirty="0"/>
          </a:p>
        </p:txBody>
      </p:sp>
    </p:spTree>
    <p:extLst>
      <p:ext uri="{BB962C8B-B14F-4D97-AF65-F5344CB8AC3E}">
        <p14:creationId xmlns:p14="http://schemas.microsoft.com/office/powerpoint/2010/main" val="1770029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a:lstStyle/>
          <a:p>
            <a:pPr marL="0" indent="0">
              <a:spcBef>
                <a:spcPts val="0"/>
              </a:spcBef>
              <a:spcAft>
                <a:spcPts val="600"/>
              </a:spcAft>
              <a:buNone/>
            </a:pPr>
            <a:r>
              <a:rPr lang="en-AU" dirty="0" smtClean="0"/>
              <a:t>2018 is the first year of full implementation </a:t>
            </a:r>
            <a:r>
              <a:rPr lang="en-AU" dirty="0"/>
              <a:t>for The </a:t>
            </a:r>
            <a:r>
              <a:rPr lang="en-AU" dirty="0" smtClean="0"/>
              <a:t>Arts,</a:t>
            </a:r>
            <a:endParaRPr lang="en-AU" dirty="0"/>
          </a:p>
          <a:p>
            <a:pPr marL="0" indent="0">
              <a:spcBef>
                <a:spcPts val="0"/>
              </a:spcBef>
              <a:spcAft>
                <a:spcPts val="600"/>
              </a:spcAft>
              <a:buNone/>
            </a:pPr>
            <a:r>
              <a:rPr lang="en-AU" dirty="0" smtClean="0"/>
              <a:t>Technologies and Languages (Year 3).</a:t>
            </a:r>
          </a:p>
          <a:p>
            <a:pPr marL="0" indent="0">
              <a:spcBef>
                <a:spcPts val="0"/>
              </a:spcBef>
              <a:spcAft>
                <a:spcPts val="600"/>
              </a:spcAft>
              <a:buNone/>
            </a:pPr>
            <a:r>
              <a:rPr lang="en-AU" dirty="0" smtClean="0"/>
              <a:t>The other learning areas are already fully implemented:</a:t>
            </a:r>
          </a:p>
          <a:p>
            <a:pPr>
              <a:spcBef>
                <a:spcPts val="0"/>
              </a:spcBef>
              <a:spcAft>
                <a:spcPts val="600"/>
              </a:spcAft>
            </a:pPr>
            <a:r>
              <a:rPr lang="en-AU" dirty="0" smtClean="0"/>
              <a:t>English</a:t>
            </a:r>
          </a:p>
          <a:p>
            <a:pPr>
              <a:spcBef>
                <a:spcPts val="0"/>
              </a:spcBef>
              <a:spcAft>
                <a:spcPts val="600"/>
              </a:spcAft>
            </a:pPr>
            <a:r>
              <a:rPr lang="en-AU" dirty="0"/>
              <a:t>Mathematics </a:t>
            </a:r>
          </a:p>
          <a:p>
            <a:pPr>
              <a:spcBef>
                <a:spcPts val="0"/>
              </a:spcBef>
              <a:spcAft>
                <a:spcPts val="600"/>
              </a:spcAft>
            </a:pPr>
            <a:r>
              <a:rPr lang="en-AU" dirty="0" smtClean="0"/>
              <a:t>Science</a:t>
            </a:r>
          </a:p>
          <a:p>
            <a:pPr>
              <a:spcBef>
                <a:spcPts val="0"/>
              </a:spcBef>
              <a:spcAft>
                <a:spcPts val="600"/>
              </a:spcAft>
            </a:pPr>
            <a:r>
              <a:rPr lang="en-AU" dirty="0" smtClean="0"/>
              <a:t>Humanities and Social Sciences</a:t>
            </a:r>
          </a:p>
          <a:p>
            <a:pPr>
              <a:spcBef>
                <a:spcPts val="0"/>
              </a:spcBef>
              <a:spcAft>
                <a:spcPts val="600"/>
              </a:spcAft>
            </a:pPr>
            <a:r>
              <a:rPr lang="en-AU" dirty="0" smtClean="0"/>
              <a:t>Health and Physical Education.</a:t>
            </a:r>
          </a:p>
        </p:txBody>
      </p:sp>
      <p:sp>
        <p:nvSpPr>
          <p:cNvPr id="3" name="Title 2"/>
          <p:cNvSpPr>
            <a:spLocks noGrp="1"/>
          </p:cNvSpPr>
          <p:nvPr>
            <p:ph type="title"/>
          </p:nvPr>
        </p:nvSpPr>
        <p:spPr/>
        <p:txBody>
          <a:bodyPr/>
          <a:lstStyle/>
          <a:p>
            <a:r>
              <a:rPr lang="en-AU" dirty="0" smtClean="0"/>
              <a:t>Implementation Requirements </a:t>
            </a:r>
            <a:endParaRPr lang="en-AU" dirty="0"/>
          </a:p>
        </p:txBody>
      </p:sp>
    </p:spTree>
    <p:extLst>
      <p:ext uri="{BB962C8B-B14F-4D97-AF65-F5344CB8AC3E}">
        <p14:creationId xmlns:p14="http://schemas.microsoft.com/office/powerpoint/2010/main" val="1270329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7062"/>
            <a:ext cx="8928992" cy="524528"/>
          </a:xfrm>
        </p:spPr>
        <p:txBody>
          <a:bodyPr/>
          <a:lstStyle/>
          <a:p>
            <a:r>
              <a:rPr lang="en-AU" smtClean="0"/>
              <a:t>Technologies</a:t>
            </a:r>
            <a:endParaRPr lang="en-AU" dirty="0"/>
          </a:p>
        </p:txBody>
      </p:sp>
      <p:sp>
        <p:nvSpPr>
          <p:cNvPr id="3" name="Content Placeholder 2"/>
          <p:cNvSpPr>
            <a:spLocks noGrp="1"/>
          </p:cNvSpPr>
          <p:nvPr>
            <p:ph idx="1"/>
          </p:nvPr>
        </p:nvSpPr>
        <p:spPr/>
        <p:txBody>
          <a:bodyPr/>
          <a:lstStyle/>
          <a:p>
            <a:pPr marL="0" indent="0">
              <a:spcAft>
                <a:spcPts val="600"/>
              </a:spcAft>
              <a:buNone/>
            </a:pPr>
            <a:r>
              <a:rPr lang="en-AU" dirty="0" smtClean="0"/>
              <a:t>The Technologies curriculum is written on the basis that all students will study </a:t>
            </a:r>
            <a:r>
              <a:rPr lang="en-AU" b="1" dirty="0" smtClean="0"/>
              <a:t>both</a:t>
            </a:r>
            <a:r>
              <a:rPr lang="en-AU" dirty="0" smtClean="0"/>
              <a:t> Technologies subjects from Pre-primary to Year 8: </a:t>
            </a:r>
          </a:p>
          <a:p>
            <a:pPr>
              <a:spcAft>
                <a:spcPts val="600"/>
              </a:spcAft>
            </a:pPr>
            <a:r>
              <a:rPr lang="en-AU" dirty="0" smtClean="0"/>
              <a:t>Design and Technologies </a:t>
            </a:r>
          </a:p>
          <a:p>
            <a:pPr lvl="1">
              <a:spcAft>
                <a:spcPts val="600"/>
              </a:spcAft>
            </a:pPr>
            <a:r>
              <a:rPr lang="en-AU" dirty="0" smtClean="0"/>
              <a:t>Students have the opportunity to study at least one context</a:t>
            </a:r>
          </a:p>
          <a:p>
            <a:pPr>
              <a:spcAft>
                <a:spcPts val="600"/>
              </a:spcAft>
            </a:pPr>
            <a:r>
              <a:rPr lang="en-AU" dirty="0" smtClean="0"/>
              <a:t>Digital Technologies.</a:t>
            </a:r>
            <a:endParaRPr lang="en-AU" dirty="0"/>
          </a:p>
        </p:txBody>
      </p:sp>
    </p:spTree>
    <p:extLst>
      <p:ext uri="{BB962C8B-B14F-4D97-AF65-F5344CB8AC3E}">
        <p14:creationId xmlns:p14="http://schemas.microsoft.com/office/powerpoint/2010/main" val="128020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7062"/>
            <a:ext cx="8928992" cy="524528"/>
          </a:xfrm>
        </p:spPr>
        <p:txBody>
          <a:bodyPr/>
          <a:lstStyle/>
          <a:p>
            <a:r>
              <a:rPr lang="en-AU" smtClean="0"/>
              <a:t>The Arts</a:t>
            </a:r>
            <a:endParaRPr lang="en-AU" dirty="0"/>
          </a:p>
        </p:txBody>
      </p:sp>
      <p:sp>
        <p:nvSpPr>
          <p:cNvPr id="3" name="Content Placeholder 2"/>
          <p:cNvSpPr>
            <a:spLocks noGrp="1"/>
          </p:cNvSpPr>
          <p:nvPr>
            <p:ph idx="1"/>
          </p:nvPr>
        </p:nvSpPr>
        <p:spPr/>
        <p:txBody>
          <a:bodyPr/>
          <a:lstStyle/>
          <a:p>
            <a:pPr marL="0" indent="0">
              <a:spcAft>
                <a:spcPts val="600"/>
              </a:spcAft>
              <a:buNone/>
            </a:pPr>
            <a:r>
              <a:rPr lang="en-AU" dirty="0" smtClean="0"/>
              <a:t>The Arts curriculum is written on the basis that all students will study at least two Arts subjects from Pre-primary to the end of Year 8. </a:t>
            </a:r>
          </a:p>
          <a:p>
            <a:pPr marL="0" indent="0">
              <a:buNone/>
            </a:pPr>
            <a:r>
              <a:rPr lang="en-AU" dirty="0" smtClean="0"/>
              <a:t>It is a requirement that students study: </a:t>
            </a:r>
          </a:p>
          <a:p>
            <a:r>
              <a:rPr lang="en-AU" dirty="0" smtClean="0"/>
              <a:t>a performance subject (Dance, Drama, Music) </a:t>
            </a:r>
            <a:r>
              <a:rPr lang="en-AU" b="1" dirty="0" smtClean="0"/>
              <a:t>and </a:t>
            </a:r>
          </a:p>
          <a:p>
            <a:r>
              <a:rPr lang="en-AU" dirty="0" smtClean="0"/>
              <a:t>a visual subject (Media Arts, Visual Arts).</a:t>
            </a:r>
          </a:p>
          <a:p>
            <a:endParaRPr lang="en-AU" dirty="0"/>
          </a:p>
        </p:txBody>
      </p:sp>
    </p:spTree>
    <p:extLst>
      <p:ext uri="{BB962C8B-B14F-4D97-AF65-F5344CB8AC3E}">
        <p14:creationId xmlns:p14="http://schemas.microsoft.com/office/powerpoint/2010/main" val="189745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7062"/>
            <a:ext cx="8928992" cy="524528"/>
          </a:xfrm>
        </p:spPr>
        <p:txBody>
          <a:bodyPr/>
          <a:lstStyle/>
          <a:p>
            <a:r>
              <a:rPr lang="en-AU" smtClean="0"/>
              <a:t>Languages</a:t>
            </a:r>
            <a:endParaRPr lang="en-AU" dirty="0"/>
          </a:p>
        </p:txBody>
      </p:sp>
      <p:sp>
        <p:nvSpPr>
          <p:cNvPr id="3" name="Content Placeholder 2"/>
          <p:cNvSpPr>
            <a:spLocks noGrp="1"/>
          </p:cNvSpPr>
          <p:nvPr>
            <p:ph idx="1"/>
          </p:nvPr>
        </p:nvSpPr>
        <p:spPr/>
        <p:txBody>
          <a:bodyPr/>
          <a:lstStyle/>
          <a:p>
            <a:pPr marL="0" indent="0">
              <a:spcAft>
                <a:spcPts val="600"/>
              </a:spcAft>
              <a:buNone/>
            </a:pPr>
            <a:r>
              <a:rPr lang="en-AU" dirty="0" smtClean="0"/>
              <a:t>The Languages curriculum is mandated for students in Year 3 to </a:t>
            </a:r>
            <a:br>
              <a:rPr lang="en-AU" dirty="0" smtClean="0"/>
            </a:br>
            <a:r>
              <a:rPr lang="en-AU" dirty="0" smtClean="0"/>
              <a:t>Year 8, and for students specialising in a language in Years 9 and 10:</a:t>
            </a:r>
          </a:p>
          <a:p>
            <a:pPr>
              <a:spcAft>
                <a:spcPts val="600"/>
              </a:spcAft>
            </a:pPr>
            <a:r>
              <a:rPr lang="en-AU" dirty="0"/>
              <a:t>staggered implementation to support resourcing</a:t>
            </a:r>
          </a:p>
          <a:p>
            <a:pPr>
              <a:spcAft>
                <a:spcPts val="600"/>
              </a:spcAft>
            </a:pPr>
            <a:r>
              <a:rPr lang="en-AU" dirty="0"/>
              <a:t>schools should maintain existing language programs</a:t>
            </a:r>
          </a:p>
          <a:p>
            <a:pPr>
              <a:spcAft>
                <a:spcPts val="600"/>
              </a:spcAft>
            </a:pPr>
            <a:r>
              <a:rPr lang="en-AU" dirty="0"/>
              <a:t>implementation for Year 7 is scheduled for 2022.</a:t>
            </a:r>
          </a:p>
        </p:txBody>
      </p:sp>
    </p:spTree>
    <p:extLst>
      <p:ext uri="{BB962C8B-B14F-4D97-AF65-F5344CB8AC3E}">
        <p14:creationId xmlns:p14="http://schemas.microsoft.com/office/powerpoint/2010/main" val="3967331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Languages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628" y="1131590"/>
            <a:ext cx="5994744" cy="2524477"/>
          </a:xfrm>
          <a:prstGeom prst="rect">
            <a:avLst/>
          </a:prstGeom>
        </p:spPr>
      </p:pic>
      <p:sp>
        <p:nvSpPr>
          <p:cNvPr id="5" name="Rectangle 4"/>
          <p:cNvSpPr/>
          <p:nvPr/>
        </p:nvSpPr>
        <p:spPr>
          <a:xfrm>
            <a:off x="1574628" y="3291830"/>
            <a:ext cx="5994744" cy="32954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6133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54855" y="1138414"/>
            <a:ext cx="5034291" cy="3384000"/>
          </a:xfrm>
        </p:spPr>
      </p:pic>
      <p:sp>
        <p:nvSpPr>
          <p:cNvPr id="6" name="Content Placeholder 5"/>
          <p:cNvSpPr>
            <a:spLocks noGrp="1"/>
          </p:cNvSpPr>
          <p:nvPr>
            <p:ph sz="half" idx="4294967295"/>
          </p:nvPr>
        </p:nvSpPr>
        <p:spPr>
          <a:xfrm>
            <a:off x="611560" y="4519070"/>
            <a:ext cx="8424936" cy="356936"/>
          </a:xfrm>
        </p:spPr>
        <p:txBody>
          <a:bodyPr>
            <a:normAutofit/>
          </a:bodyPr>
          <a:lstStyle/>
          <a:p>
            <a:pPr marL="0" indent="0">
              <a:buNone/>
            </a:pPr>
            <a:r>
              <a:rPr lang="en-AU" sz="1600" u="sng" dirty="0">
                <a:hlinkClick r:id="rId4"/>
              </a:rPr>
              <a:t>http://k10outline.scsa.wa.edu.au/home/p-10-curriculum/curriculum-browser/languages</a:t>
            </a:r>
            <a:endParaRPr lang="en-AU" sz="1600" dirty="0"/>
          </a:p>
          <a:p>
            <a:endParaRPr lang="en-AU" sz="900" dirty="0"/>
          </a:p>
        </p:txBody>
      </p:sp>
      <p:sp>
        <p:nvSpPr>
          <p:cNvPr id="3" name="Title 2"/>
          <p:cNvSpPr>
            <a:spLocks noGrp="1"/>
          </p:cNvSpPr>
          <p:nvPr>
            <p:ph type="title"/>
          </p:nvPr>
        </p:nvSpPr>
        <p:spPr/>
        <p:txBody>
          <a:bodyPr/>
          <a:lstStyle/>
          <a:p>
            <a:r>
              <a:rPr lang="en-AU" dirty="0" smtClean="0"/>
              <a:t>Australian Curriculum Languages</a:t>
            </a:r>
            <a:endParaRPr lang="en-AU" dirty="0"/>
          </a:p>
        </p:txBody>
      </p:sp>
    </p:spTree>
    <p:extLst>
      <p:ext uri="{BB962C8B-B14F-4D97-AF65-F5344CB8AC3E}">
        <p14:creationId xmlns:p14="http://schemas.microsoft.com/office/powerpoint/2010/main" val="2551311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spcBef>
                <a:spcPts val="0"/>
              </a:spcBef>
              <a:spcAft>
                <a:spcPts val="600"/>
              </a:spcAft>
              <a:buNone/>
            </a:pPr>
            <a:r>
              <a:rPr lang="en-AU" dirty="0" smtClean="0"/>
              <a:t>STEM</a:t>
            </a:r>
          </a:p>
          <a:p>
            <a:pPr>
              <a:spcBef>
                <a:spcPts val="0"/>
              </a:spcBef>
              <a:spcAft>
                <a:spcPts val="600"/>
              </a:spcAft>
            </a:pPr>
            <a:r>
              <a:rPr lang="en-AU" dirty="0"/>
              <a:t>i</a:t>
            </a:r>
            <a:r>
              <a:rPr lang="en-AU" dirty="0" smtClean="0"/>
              <a:t>s </a:t>
            </a:r>
            <a:r>
              <a:rPr lang="en-AU" dirty="0"/>
              <a:t>not a learning area but a pedagogy and a body of knowledge that </a:t>
            </a:r>
            <a:r>
              <a:rPr lang="en-AU" dirty="0" smtClean="0"/>
              <a:t>relate </a:t>
            </a:r>
            <a:r>
              <a:rPr lang="en-AU" dirty="0"/>
              <a:t>to many different learning </a:t>
            </a:r>
            <a:r>
              <a:rPr lang="en-AU" dirty="0" smtClean="0"/>
              <a:t>areas </a:t>
            </a:r>
          </a:p>
          <a:p>
            <a:pPr>
              <a:spcBef>
                <a:spcPts val="0"/>
              </a:spcBef>
              <a:spcAft>
                <a:spcPts val="600"/>
              </a:spcAft>
            </a:pPr>
            <a:r>
              <a:rPr lang="en-AU" dirty="0"/>
              <a:t>d</a:t>
            </a:r>
            <a:r>
              <a:rPr lang="en-AU" dirty="0" smtClean="0"/>
              <a:t>oes </a:t>
            </a:r>
            <a:r>
              <a:rPr lang="en-AU" dirty="0"/>
              <a:t>not replace the teaching of </a:t>
            </a:r>
            <a:r>
              <a:rPr lang="en-AU" dirty="0" smtClean="0"/>
              <a:t>Mathematics, </a:t>
            </a:r>
            <a:r>
              <a:rPr lang="en-AU" dirty="0"/>
              <a:t>Technologies (Digital), Engineering</a:t>
            </a:r>
            <a:r>
              <a:rPr lang="en-AU" dirty="0" smtClean="0"/>
              <a:t> </a:t>
            </a:r>
            <a:r>
              <a:rPr lang="en-AU" dirty="0"/>
              <a:t>or Science </a:t>
            </a:r>
            <a:r>
              <a:rPr lang="en-AU" dirty="0" smtClean="0"/>
              <a:t>as published in the </a:t>
            </a:r>
            <a:r>
              <a:rPr lang="en-AU" i="1" dirty="0" smtClean="0"/>
              <a:t>Outline</a:t>
            </a:r>
            <a:endParaRPr lang="en-AU" dirty="0"/>
          </a:p>
          <a:p>
            <a:pPr>
              <a:spcBef>
                <a:spcPts val="0"/>
              </a:spcBef>
              <a:spcAft>
                <a:spcPts val="600"/>
              </a:spcAft>
            </a:pPr>
            <a:r>
              <a:rPr lang="en-AU" dirty="0"/>
              <a:t>p</a:t>
            </a:r>
            <a:r>
              <a:rPr lang="en-AU" dirty="0" smtClean="0"/>
              <a:t>rovides </a:t>
            </a:r>
            <a:r>
              <a:rPr lang="en-AU" dirty="0"/>
              <a:t>opportunities for </a:t>
            </a:r>
            <a:r>
              <a:rPr lang="en-AU" dirty="0" smtClean="0"/>
              <a:t>integration</a:t>
            </a:r>
            <a:endParaRPr lang="en-AU" dirty="0"/>
          </a:p>
          <a:p>
            <a:pPr>
              <a:spcBef>
                <a:spcPts val="0"/>
              </a:spcBef>
              <a:spcAft>
                <a:spcPts val="600"/>
              </a:spcAft>
            </a:pPr>
            <a:r>
              <a:rPr lang="en-AU" dirty="0" smtClean="0"/>
              <a:t>activities </a:t>
            </a:r>
            <a:r>
              <a:rPr lang="en-AU" dirty="0"/>
              <a:t>and assessments can use everyday materials and </a:t>
            </a:r>
            <a:r>
              <a:rPr lang="en-AU" dirty="0" smtClean="0"/>
              <a:t>contexts.</a:t>
            </a:r>
            <a:endParaRPr lang="en-AU" dirty="0"/>
          </a:p>
          <a:p>
            <a:pPr marL="0" indent="0">
              <a:spcBef>
                <a:spcPts val="0"/>
              </a:spcBef>
              <a:spcAft>
                <a:spcPts val="600"/>
              </a:spcAft>
              <a:buNone/>
            </a:pPr>
            <a:r>
              <a:rPr lang="en-AU" dirty="0" smtClean="0"/>
              <a:t>The Western Australian curriculum for Science, Technologies (Digital), Engineering and Mathematics is </a:t>
            </a:r>
            <a:r>
              <a:rPr lang="en-AU" b="1" dirty="0" smtClean="0"/>
              <a:t>mandated</a:t>
            </a:r>
            <a:r>
              <a:rPr lang="en-AU" dirty="0" smtClean="0"/>
              <a:t> with clear reporting requirements. </a:t>
            </a:r>
          </a:p>
        </p:txBody>
      </p:sp>
      <p:sp>
        <p:nvSpPr>
          <p:cNvPr id="3" name="Title 2"/>
          <p:cNvSpPr>
            <a:spLocks noGrp="1"/>
          </p:cNvSpPr>
          <p:nvPr>
            <p:ph type="title"/>
          </p:nvPr>
        </p:nvSpPr>
        <p:spPr/>
        <p:txBody>
          <a:bodyPr/>
          <a:lstStyle/>
          <a:p>
            <a:r>
              <a:rPr lang="en-AU" dirty="0" smtClean="0"/>
              <a:t>STEM Clarifications</a:t>
            </a:r>
            <a:endParaRPr lang="en-AU" dirty="0"/>
          </a:p>
        </p:txBody>
      </p:sp>
    </p:spTree>
    <p:extLst>
      <p:ext uri="{BB962C8B-B14F-4D97-AF65-F5344CB8AC3E}">
        <p14:creationId xmlns:p14="http://schemas.microsoft.com/office/powerpoint/2010/main" val="2520286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1779662"/>
            <a:ext cx="8640960" cy="2376264"/>
          </a:xfrm>
        </p:spPr>
        <p:txBody>
          <a:bodyPr anchor="t">
            <a:noAutofit/>
          </a:bodyPr>
          <a:lstStyle/>
          <a:p>
            <a:pPr>
              <a:spcBef>
                <a:spcPts val="0"/>
              </a:spcBef>
              <a:spcAft>
                <a:spcPts val="1200"/>
              </a:spcAft>
            </a:pPr>
            <a:r>
              <a:rPr lang="en-US" dirty="0" smtClean="0"/>
              <a:t>The </a:t>
            </a:r>
            <a:r>
              <a:rPr lang="en-US" dirty="0"/>
              <a:t>Authority could not complete </a:t>
            </a:r>
            <a:r>
              <a:rPr lang="en-US" dirty="0" smtClean="0"/>
              <a:t>its work without </a:t>
            </a:r>
            <a:r>
              <a:rPr lang="en-US" dirty="0"/>
              <a:t>teachers</a:t>
            </a:r>
            <a:r>
              <a:rPr lang="en-US" dirty="0" smtClean="0"/>
              <a:t>.</a:t>
            </a:r>
            <a:endParaRPr lang="en-US" dirty="0"/>
          </a:p>
          <a:p>
            <a:r>
              <a:rPr lang="en-US" dirty="0"/>
              <a:t>Through the support of Principals, the voices of classroom teachers are reflected in all aspects of the </a:t>
            </a:r>
            <a:r>
              <a:rPr lang="en-US" dirty="0" smtClean="0"/>
              <a:t>Authority’s work.</a:t>
            </a:r>
            <a:endParaRPr lang="en-US" dirty="0"/>
          </a:p>
        </p:txBody>
      </p:sp>
      <p:sp>
        <p:nvSpPr>
          <p:cNvPr id="2" name="Title 1"/>
          <p:cNvSpPr>
            <a:spLocks noGrp="1"/>
          </p:cNvSpPr>
          <p:nvPr>
            <p:ph type="title"/>
          </p:nvPr>
        </p:nvSpPr>
        <p:spPr/>
        <p:txBody>
          <a:bodyPr/>
          <a:lstStyle/>
          <a:p>
            <a:r>
              <a:rPr lang="en-AU" dirty="0" smtClean="0"/>
              <a:t>Acknowledgement</a:t>
            </a:r>
            <a:endParaRPr lang="en-AU" dirty="0"/>
          </a:p>
        </p:txBody>
      </p:sp>
    </p:spTree>
    <p:extLst>
      <p:ext uri="{BB962C8B-B14F-4D97-AF65-F5344CB8AC3E}">
        <p14:creationId xmlns:p14="http://schemas.microsoft.com/office/powerpoint/2010/main" val="1858513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Bef>
                <a:spcPts val="0"/>
              </a:spcBef>
              <a:spcAft>
                <a:spcPts val="600"/>
              </a:spcAft>
            </a:pPr>
            <a:r>
              <a:rPr lang="en-AU" dirty="0" smtClean="0"/>
              <a:t>The Authority’s moderation pilot has been extended to include Humanities and Social Sciences and Science, along with English and Mathematics. </a:t>
            </a:r>
          </a:p>
          <a:p>
            <a:pPr>
              <a:spcBef>
                <a:spcPts val="0"/>
              </a:spcBef>
              <a:spcAft>
                <a:spcPts val="600"/>
              </a:spcAft>
            </a:pPr>
            <a:r>
              <a:rPr lang="en-AU" dirty="0" smtClean="0"/>
              <a:t>Schools from across the systems/sector will be invited to participate in Term 1.</a:t>
            </a:r>
          </a:p>
          <a:p>
            <a:pPr>
              <a:spcBef>
                <a:spcPts val="0"/>
              </a:spcBef>
              <a:spcAft>
                <a:spcPts val="600"/>
              </a:spcAft>
            </a:pPr>
            <a:r>
              <a:rPr lang="en-AU" dirty="0" smtClean="0"/>
              <a:t>In Term 2, participating schools will be provided with a common assessment task to complete along with a marking key to complete during the term.</a:t>
            </a:r>
          </a:p>
          <a:p>
            <a:pPr>
              <a:spcBef>
                <a:spcPts val="0"/>
              </a:spcBef>
              <a:spcAft>
                <a:spcPts val="600"/>
              </a:spcAft>
            </a:pPr>
            <a:r>
              <a:rPr lang="en-AU" dirty="0" smtClean="0"/>
              <a:t>Meetings will be held for each learning area in Term 3. Participating teachers will be asked to contribute student work samples</a:t>
            </a:r>
            <a:r>
              <a:rPr lang="en-AU" dirty="0"/>
              <a:t> </a:t>
            </a:r>
            <a:r>
              <a:rPr lang="en-AU" dirty="0" smtClean="0"/>
              <a:t>prior to the meeting. These will be used during the moderation activities.</a:t>
            </a:r>
          </a:p>
          <a:p>
            <a:endParaRPr lang="en-AU" dirty="0"/>
          </a:p>
        </p:txBody>
      </p:sp>
      <p:sp>
        <p:nvSpPr>
          <p:cNvPr id="3" name="Title 2"/>
          <p:cNvSpPr>
            <a:spLocks noGrp="1"/>
          </p:cNvSpPr>
          <p:nvPr>
            <p:ph type="title"/>
          </p:nvPr>
        </p:nvSpPr>
        <p:spPr/>
        <p:txBody>
          <a:bodyPr/>
          <a:lstStyle/>
          <a:p>
            <a:r>
              <a:rPr lang="en-AU" dirty="0" smtClean="0"/>
              <a:t>Years 6 </a:t>
            </a:r>
            <a:r>
              <a:rPr lang="en-AU" dirty="0"/>
              <a:t>and 7 </a:t>
            </a:r>
            <a:r>
              <a:rPr lang="en-AU" dirty="0" smtClean="0"/>
              <a:t>– Moderation Pilot</a:t>
            </a:r>
            <a:endParaRPr lang="en-AU" dirty="0"/>
          </a:p>
        </p:txBody>
      </p:sp>
    </p:spTree>
    <p:extLst>
      <p:ext uri="{BB962C8B-B14F-4D97-AF65-F5344CB8AC3E}">
        <p14:creationId xmlns:p14="http://schemas.microsoft.com/office/powerpoint/2010/main" val="2140231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spcAft>
                <a:spcPts val="600"/>
              </a:spcAft>
              <a:buNone/>
            </a:pPr>
            <a:r>
              <a:rPr lang="en-AU" dirty="0"/>
              <a:t>The University of Melbourne has recently added four new assessment instruments to the ABLES Assessment Tool and they are available for use by Western Australian schools in 2018</a:t>
            </a:r>
            <a:r>
              <a:rPr lang="en-AU" dirty="0" smtClean="0"/>
              <a:t>:</a:t>
            </a:r>
            <a:r>
              <a:rPr lang="en-AU" dirty="0"/>
              <a:t> </a:t>
            </a:r>
          </a:p>
          <a:p>
            <a:pPr>
              <a:spcBef>
                <a:spcPts val="0"/>
              </a:spcBef>
              <a:spcAft>
                <a:spcPts val="600"/>
              </a:spcAft>
            </a:pPr>
            <a:r>
              <a:rPr lang="en-AU" dirty="0" smtClean="0"/>
              <a:t>Critical </a:t>
            </a:r>
            <a:r>
              <a:rPr lang="en-AU" dirty="0"/>
              <a:t>and Creative Thinking</a:t>
            </a:r>
          </a:p>
          <a:p>
            <a:pPr>
              <a:spcBef>
                <a:spcPts val="0"/>
              </a:spcBef>
              <a:spcAft>
                <a:spcPts val="600"/>
              </a:spcAft>
            </a:pPr>
            <a:r>
              <a:rPr lang="en-AU" dirty="0" smtClean="0"/>
              <a:t>Digital </a:t>
            </a:r>
            <a:r>
              <a:rPr lang="en-AU" dirty="0"/>
              <a:t>Literacy</a:t>
            </a:r>
          </a:p>
          <a:p>
            <a:pPr>
              <a:spcBef>
                <a:spcPts val="0"/>
              </a:spcBef>
              <a:spcAft>
                <a:spcPts val="600"/>
              </a:spcAft>
            </a:pPr>
            <a:r>
              <a:rPr lang="en-AU" dirty="0" smtClean="0"/>
              <a:t>Mathematics </a:t>
            </a:r>
            <a:endParaRPr lang="en-AU" dirty="0"/>
          </a:p>
          <a:p>
            <a:pPr>
              <a:spcBef>
                <a:spcPts val="0"/>
              </a:spcBef>
              <a:spcAft>
                <a:spcPts val="600"/>
              </a:spcAft>
            </a:pPr>
            <a:r>
              <a:rPr lang="en-AU" dirty="0" smtClean="0"/>
              <a:t>Movement </a:t>
            </a:r>
            <a:r>
              <a:rPr lang="en-AU" dirty="0"/>
              <a:t>and Physical </a:t>
            </a:r>
            <a:r>
              <a:rPr lang="en-AU" dirty="0" smtClean="0"/>
              <a:t>Activity.</a:t>
            </a:r>
          </a:p>
          <a:p>
            <a:pPr marL="0" indent="0">
              <a:spcBef>
                <a:spcPts val="0"/>
              </a:spcBef>
              <a:spcAft>
                <a:spcPts val="600"/>
              </a:spcAft>
              <a:buNone/>
            </a:pPr>
            <a:r>
              <a:rPr lang="en-AU" u="sng" dirty="0">
                <a:hlinkClick r:id="rId3"/>
              </a:rPr>
              <a:t>https://</a:t>
            </a:r>
            <a:r>
              <a:rPr lang="en-AU" u="sng" dirty="0" smtClean="0">
                <a:hlinkClick r:id="rId3"/>
              </a:rPr>
              <a:t>k10outline.scsa.wa.edu.au/home/resources/ablewa/getting-started-with-ablewa</a:t>
            </a:r>
            <a:endParaRPr lang="en-AU" dirty="0"/>
          </a:p>
          <a:p>
            <a:endParaRPr lang="en-AU" dirty="0"/>
          </a:p>
        </p:txBody>
      </p:sp>
      <p:sp>
        <p:nvSpPr>
          <p:cNvPr id="3" name="Title 2"/>
          <p:cNvSpPr>
            <a:spLocks noGrp="1"/>
          </p:cNvSpPr>
          <p:nvPr>
            <p:ph type="title"/>
          </p:nvPr>
        </p:nvSpPr>
        <p:spPr/>
        <p:txBody>
          <a:bodyPr/>
          <a:lstStyle/>
          <a:p>
            <a:r>
              <a:rPr lang="en-AU" dirty="0" smtClean="0"/>
              <a:t>ABLE</a:t>
            </a:r>
            <a:r>
              <a:rPr lang="en-AU" i="1" dirty="0" smtClean="0"/>
              <a:t>WA </a:t>
            </a:r>
            <a:r>
              <a:rPr lang="en-AU" dirty="0" smtClean="0"/>
              <a:t>Update</a:t>
            </a:r>
            <a:endParaRPr lang="en-AU" dirty="0"/>
          </a:p>
        </p:txBody>
      </p:sp>
    </p:spTree>
    <p:extLst>
      <p:ext uri="{BB962C8B-B14F-4D97-AF65-F5344CB8AC3E}">
        <p14:creationId xmlns:p14="http://schemas.microsoft.com/office/powerpoint/2010/main" val="4184669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spcAft>
                <a:spcPts val="600"/>
              </a:spcAft>
              <a:buNone/>
            </a:pPr>
            <a:r>
              <a:rPr lang="en-AU" dirty="0" smtClean="0"/>
              <a:t>In 2018, NAPLAN will be available for the first time in an online format.</a:t>
            </a:r>
          </a:p>
          <a:p>
            <a:pPr>
              <a:spcBef>
                <a:spcPts val="0"/>
              </a:spcBef>
            </a:pPr>
            <a:r>
              <a:rPr lang="en-AU" dirty="0" smtClean="0"/>
              <a:t>2018 </a:t>
            </a:r>
            <a:r>
              <a:rPr lang="en-AU" dirty="0"/>
              <a:t>– </a:t>
            </a:r>
            <a:r>
              <a:rPr lang="en-AU" dirty="0" smtClean="0"/>
              <a:t>277 schools have committed to participate in NAPLAN Online in May</a:t>
            </a:r>
            <a:endParaRPr lang="en-AU" dirty="0"/>
          </a:p>
          <a:p>
            <a:pPr>
              <a:spcBef>
                <a:spcPts val="0"/>
              </a:spcBef>
            </a:pPr>
            <a:r>
              <a:rPr lang="en-AU" dirty="0" smtClean="0"/>
              <a:t>2019 </a:t>
            </a:r>
            <a:r>
              <a:rPr lang="en-AU" dirty="0"/>
              <a:t>– </a:t>
            </a:r>
            <a:r>
              <a:rPr lang="en-AU" dirty="0" smtClean="0"/>
              <a:t>Over 600 schools will undertake NAPLAN Online.</a:t>
            </a:r>
          </a:p>
          <a:p>
            <a:pPr>
              <a:spcBef>
                <a:spcPts val="0"/>
              </a:spcBef>
            </a:pPr>
            <a:r>
              <a:rPr lang="en-AU" dirty="0" smtClean="0"/>
              <a:t>2020 </a:t>
            </a:r>
            <a:r>
              <a:rPr lang="en-AU" dirty="0"/>
              <a:t>– all Western Australian schools will undertake NAPLAN </a:t>
            </a:r>
            <a:r>
              <a:rPr lang="en-AU" dirty="0" smtClean="0"/>
              <a:t>Online.</a:t>
            </a:r>
            <a:endParaRPr lang="en-AU" dirty="0"/>
          </a:p>
          <a:p>
            <a:pPr>
              <a:spcBef>
                <a:spcPts val="0"/>
              </a:spcBef>
            </a:pPr>
            <a:r>
              <a:rPr lang="en-AU" dirty="0" smtClean="0"/>
              <a:t>Updates will be provided  </a:t>
            </a:r>
            <a:r>
              <a:rPr lang="en-AU" dirty="0"/>
              <a:t>throughout 2018 via </a:t>
            </a:r>
            <a:r>
              <a:rPr lang="en-AU" i="1" dirty="0" err="1" smtClean="0"/>
              <a:t>eCirculars</a:t>
            </a:r>
            <a:r>
              <a:rPr lang="en-AU" i="1" dirty="0" smtClean="0"/>
              <a:t>.</a:t>
            </a:r>
            <a:endParaRPr lang="en-AU" dirty="0"/>
          </a:p>
        </p:txBody>
      </p:sp>
      <p:sp>
        <p:nvSpPr>
          <p:cNvPr id="3" name="Title 2"/>
          <p:cNvSpPr>
            <a:spLocks noGrp="1"/>
          </p:cNvSpPr>
          <p:nvPr>
            <p:ph type="title"/>
          </p:nvPr>
        </p:nvSpPr>
        <p:spPr/>
        <p:txBody>
          <a:bodyPr/>
          <a:lstStyle/>
          <a:p>
            <a:r>
              <a:rPr lang="en-AU" dirty="0"/>
              <a:t>NAPLAN </a:t>
            </a:r>
            <a:r>
              <a:rPr lang="en-AU" dirty="0" smtClean="0"/>
              <a:t>Online</a:t>
            </a:r>
            <a:endParaRPr lang="en-AU" dirty="0"/>
          </a:p>
        </p:txBody>
      </p:sp>
    </p:spTree>
    <p:extLst>
      <p:ext uri="{BB962C8B-B14F-4D97-AF65-F5344CB8AC3E}">
        <p14:creationId xmlns:p14="http://schemas.microsoft.com/office/powerpoint/2010/main" val="22664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56642"/>
            <a:ext cx="8928992" cy="3575348"/>
          </a:xfrm>
        </p:spPr>
        <p:txBody>
          <a:bodyPr/>
          <a:lstStyle/>
          <a:p>
            <a:r>
              <a:rPr lang="en-AU" dirty="0" smtClean="0"/>
              <a:t>2017 WACE –</a:t>
            </a:r>
            <a:r>
              <a:rPr lang="en-AU" dirty="0"/>
              <a:t> </a:t>
            </a:r>
            <a:r>
              <a:rPr lang="en-AU" dirty="0" smtClean="0"/>
              <a:t>Statistics </a:t>
            </a:r>
            <a:r>
              <a:rPr lang="en-AU" dirty="0"/>
              <a:t>and </a:t>
            </a:r>
            <a:r>
              <a:rPr lang="en-AU" dirty="0" smtClean="0"/>
              <a:t>review</a:t>
            </a:r>
            <a:endParaRPr lang="en-AU" dirty="0"/>
          </a:p>
        </p:txBody>
      </p:sp>
    </p:spTree>
    <p:extLst>
      <p:ext uri="{BB962C8B-B14F-4D97-AF65-F5344CB8AC3E}">
        <p14:creationId xmlns:p14="http://schemas.microsoft.com/office/powerpoint/2010/main" val="253162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spcAft>
                <a:spcPts val="600"/>
              </a:spcAft>
            </a:pPr>
            <a:r>
              <a:rPr lang="en-AU" dirty="0" smtClean="0"/>
              <a:t>22 174 students received a WACE and 25 954 students receiving the Western Australian Statement of Student Achievement (WASSA). </a:t>
            </a:r>
          </a:p>
          <a:p>
            <a:pPr>
              <a:spcBef>
                <a:spcPts val="0"/>
              </a:spcBef>
            </a:pPr>
            <a:r>
              <a:rPr lang="en-AU" dirty="0" smtClean="0"/>
              <a:t>We thank you and your staff for your commitment to ensure that Western Australia’s 2017 Year 12 student cohort was so well supported. </a:t>
            </a:r>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2017 WACE and WASSA</a:t>
            </a:r>
            <a:endParaRPr lang="en-US" dirty="0"/>
          </a:p>
        </p:txBody>
      </p:sp>
    </p:spTree>
    <p:extLst>
      <p:ext uri="{BB962C8B-B14F-4D97-AF65-F5344CB8AC3E}">
        <p14:creationId xmlns:p14="http://schemas.microsoft.com/office/powerpoint/2010/main" val="3167584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600"/>
              </a:spcAft>
            </a:pPr>
            <a:r>
              <a:rPr lang="en-AU" dirty="0" smtClean="0"/>
              <a:t>25 954 Year 12 students undertook studies towards the WACE</a:t>
            </a:r>
          </a:p>
          <a:p>
            <a:pPr>
              <a:spcBef>
                <a:spcPts val="0"/>
              </a:spcBef>
              <a:spcAft>
                <a:spcPts val="600"/>
              </a:spcAft>
            </a:pPr>
            <a:r>
              <a:rPr lang="en-AU" dirty="0" smtClean="0"/>
              <a:t>24 332 full-time students were eligible to achieve a WACE</a:t>
            </a:r>
          </a:p>
          <a:p>
            <a:pPr lvl="0">
              <a:spcBef>
                <a:spcPts val="0"/>
              </a:spcBef>
              <a:spcAft>
                <a:spcPts val="600"/>
              </a:spcAft>
            </a:pPr>
            <a:r>
              <a:rPr lang="en-AU" dirty="0" smtClean="0"/>
              <a:t>22 174 (91.1 per cent) of eligible Year 12 students achieved a WACE</a:t>
            </a:r>
          </a:p>
          <a:p>
            <a:pPr>
              <a:spcBef>
                <a:spcPts val="0"/>
              </a:spcBef>
              <a:spcAft>
                <a:spcPts val="600"/>
              </a:spcAft>
            </a:pPr>
            <a:r>
              <a:rPr lang="en-AU" dirty="0" smtClean="0"/>
              <a:t>13 299 Year 12 students studied four or more ATAR courses</a:t>
            </a:r>
          </a:p>
          <a:p>
            <a:pPr>
              <a:spcBef>
                <a:spcPts val="0"/>
              </a:spcBef>
              <a:spcAft>
                <a:spcPts val="600"/>
              </a:spcAft>
            </a:pPr>
            <a:r>
              <a:rPr lang="en-AU" dirty="0" smtClean="0"/>
              <a:t>2174 students studied 1, 2 or 3 ATAR courses</a:t>
            </a:r>
          </a:p>
        </p:txBody>
      </p:sp>
      <p:sp>
        <p:nvSpPr>
          <p:cNvPr id="2" name="Title 1"/>
          <p:cNvSpPr>
            <a:spLocks noGrp="1"/>
          </p:cNvSpPr>
          <p:nvPr>
            <p:ph type="title"/>
          </p:nvPr>
        </p:nvSpPr>
        <p:spPr/>
        <p:txBody>
          <a:bodyPr/>
          <a:lstStyle/>
          <a:p>
            <a:r>
              <a:rPr lang="en-AU" dirty="0" smtClean="0"/>
              <a:t>2017 WACE Statistics (1)</a:t>
            </a:r>
            <a:endParaRPr lang="en-AU" dirty="0"/>
          </a:p>
        </p:txBody>
      </p:sp>
    </p:spTree>
    <p:extLst>
      <p:ext uri="{BB962C8B-B14F-4D97-AF65-F5344CB8AC3E}">
        <p14:creationId xmlns:p14="http://schemas.microsoft.com/office/powerpoint/2010/main" val="1376526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spcBef>
                <a:spcPts val="0"/>
              </a:spcBef>
              <a:spcAft>
                <a:spcPts val="600"/>
              </a:spcAft>
            </a:pPr>
            <a:r>
              <a:rPr lang="en-AU" dirty="0" smtClean="0"/>
              <a:t>There </a:t>
            </a:r>
            <a:r>
              <a:rPr lang="en-AU" dirty="0"/>
              <a:t>were 662 non-sits across all examinations</a:t>
            </a:r>
          </a:p>
          <a:p>
            <a:pPr lvl="0">
              <a:spcBef>
                <a:spcPts val="0"/>
              </a:spcBef>
              <a:spcAft>
                <a:spcPts val="600"/>
              </a:spcAft>
            </a:pPr>
            <a:r>
              <a:rPr lang="en-AU" dirty="0"/>
              <a:t>There were 497 students who did not sit one or more examination</a:t>
            </a:r>
          </a:p>
          <a:p>
            <a:pPr lvl="0">
              <a:spcBef>
                <a:spcPts val="0"/>
              </a:spcBef>
              <a:spcAft>
                <a:spcPts val="600"/>
              </a:spcAft>
            </a:pPr>
            <a:r>
              <a:rPr lang="en-AU" dirty="0"/>
              <a:t>There were 261 WACE eligible students who did not sit one or more examinations</a:t>
            </a:r>
          </a:p>
          <a:p>
            <a:pPr lvl="1">
              <a:spcBef>
                <a:spcPts val="0"/>
              </a:spcBef>
              <a:spcAft>
                <a:spcPts val="600"/>
              </a:spcAft>
            </a:pPr>
            <a:r>
              <a:rPr lang="en-AU" dirty="0" smtClean="0"/>
              <a:t>155 </a:t>
            </a:r>
            <a:r>
              <a:rPr lang="en-AU" dirty="0"/>
              <a:t>students were eligible for a WACE still achieved a WACE</a:t>
            </a:r>
          </a:p>
          <a:p>
            <a:pPr lvl="1">
              <a:spcBef>
                <a:spcPts val="0"/>
              </a:spcBef>
              <a:spcAft>
                <a:spcPts val="600"/>
              </a:spcAft>
            </a:pPr>
            <a:r>
              <a:rPr lang="en-AU" dirty="0" smtClean="0"/>
              <a:t>106 </a:t>
            </a:r>
            <a:r>
              <a:rPr lang="en-AU" dirty="0"/>
              <a:t>students did not receive a </a:t>
            </a:r>
            <a:r>
              <a:rPr lang="en-AU" dirty="0" smtClean="0"/>
              <a:t>WACE, for 20 of these students </a:t>
            </a:r>
            <a:r>
              <a:rPr lang="en-AU" dirty="0"/>
              <a:t>not meeting the WACE </a:t>
            </a:r>
            <a:r>
              <a:rPr lang="en-AU" dirty="0" smtClean="0"/>
              <a:t>requirements was </a:t>
            </a:r>
            <a:r>
              <a:rPr lang="en-AU" dirty="0"/>
              <a:t>directly related to</a:t>
            </a:r>
            <a:r>
              <a:rPr lang="en-AU" dirty="0" smtClean="0"/>
              <a:t> not </a:t>
            </a:r>
            <a:r>
              <a:rPr lang="en-AU" dirty="0"/>
              <a:t>sitting </a:t>
            </a:r>
            <a:r>
              <a:rPr lang="en-AU" dirty="0" smtClean="0"/>
              <a:t>an examination</a:t>
            </a:r>
            <a:endParaRPr lang="en-AU" dirty="0"/>
          </a:p>
          <a:p>
            <a:endParaRPr lang="en-AU" dirty="0" smtClean="0"/>
          </a:p>
        </p:txBody>
      </p:sp>
      <p:sp>
        <p:nvSpPr>
          <p:cNvPr id="2" name="Title 1"/>
          <p:cNvSpPr>
            <a:spLocks noGrp="1"/>
          </p:cNvSpPr>
          <p:nvPr>
            <p:ph type="title"/>
          </p:nvPr>
        </p:nvSpPr>
        <p:spPr/>
        <p:txBody>
          <a:bodyPr/>
          <a:lstStyle/>
          <a:p>
            <a:r>
              <a:rPr lang="en-AU" dirty="0" smtClean="0"/>
              <a:t>2017 WACE Statistics (2)</a:t>
            </a:r>
            <a:endParaRPr lang="en-AU" dirty="0"/>
          </a:p>
        </p:txBody>
      </p:sp>
    </p:spTree>
    <p:extLst>
      <p:ext uri="{BB962C8B-B14F-4D97-AF65-F5344CB8AC3E}">
        <p14:creationId xmlns:p14="http://schemas.microsoft.com/office/powerpoint/2010/main" val="3769436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600"/>
              </a:spcAft>
              <a:buNone/>
            </a:pPr>
            <a:r>
              <a:rPr lang="en-AU" dirty="0" smtClean="0"/>
              <a:t>Growth of VET</a:t>
            </a:r>
          </a:p>
          <a:p>
            <a:pPr>
              <a:spcBef>
                <a:spcPts val="0"/>
              </a:spcBef>
              <a:spcAft>
                <a:spcPts val="600"/>
              </a:spcAft>
            </a:pPr>
            <a:r>
              <a:rPr lang="en-AU" dirty="0" smtClean="0"/>
              <a:t>86 schools had 100% of their students complete a Certificate II or higher</a:t>
            </a:r>
          </a:p>
          <a:p>
            <a:pPr>
              <a:spcBef>
                <a:spcPts val="0"/>
              </a:spcBef>
              <a:spcAft>
                <a:spcPts val="600"/>
              </a:spcAft>
            </a:pPr>
            <a:r>
              <a:rPr lang="en-AU" dirty="0" smtClean="0"/>
              <a:t>13 547 Year 12 students achieved at least one VET qualification at Certificate II or higher in Year 10, 11 or 12</a:t>
            </a:r>
          </a:p>
          <a:p>
            <a:pPr>
              <a:spcBef>
                <a:spcPts val="0"/>
              </a:spcBef>
              <a:spcAft>
                <a:spcPts val="600"/>
              </a:spcAft>
            </a:pPr>
            <a:r>
              <a:rPr lang="en-AU" dirty="0" smtClean="0"/>
              <a:t>3692 students achieved Certificate III </a:t>
            </a:r>
          </a:p>
          <a:p>
            <a:pPr>
              <a:spcBef>
                <a:spcPts val="0"/>
              </a:spcBef>
              <a:spcAft>
                <a:spcPts val="600"/>
              </a:spcAft>
            </a:pPr>
            <a:r>
              <a:rPr lang="en-AU" dirty="0" smtClean="0"/>
              <a:t>957 students achieved a Certificate IV</a:t>
            </a:r>
          </a:p>
          <a:p>
            <a:pPr>
              <a:spcBef>
                <a:spcPts val="0"/>
              </a:spcBef>
              <a:spcAft>
                <a:spcPts val="600"/>
              </a:spcAft>
            </a:pPr>
            <a:r>
              <a:rPr lang="en-AU" dirty="0" smtClean="0"/>
              <a:t>11 054 students completed Workplace Learning programs</a:t>
            </a:r>
            <a:endParaRPr lang="en-AU" dirty="0"/>
          </a:p>
        </p:txBody>
      </p:sp>
      <p:sp>
        <p:nvSpPr>
          <p:cNvPr id="2" name="Title 1"/>
          <p:cNvSpPr>
            <a:spLocks noGrp="1"/>
          </p:cNvSpPr>
          <p:nvPr>
            <p:ph type="title"/>
          </p:nvPr>
        </p:nvSpPr>
        <p:spPr/>
        <p:txBody>
          <a:bodyPr/>
          <a:lstStyle/>
          <a:p>
            <a:r>
              <a:rPr lang="en-AU" dirty="0" smtClean="0"/>
              <a:t>2017 WACE Statistics (3)</a:t>
            </a:r>
            <a:endParaRPr lang="en-AU" dirty="0"/>
          </a:p>
        </p:txBody>
      </p:sp>
    </p:spTree>
    <p:extLst>
      <p:ext uri="{BB962C8B-B14F-4D97-AF65-F5344CB8AC3E}">
        <p14:creationId xmlns:p14="http://schemas.microsoft.com/office/powerpoint/2010/main" val="1791410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2687756"/>
              </p:ext>
            </p:extLst>
          </p:nvPr>
        </p:nvGraphicFramePr>
        <p:xfrm>
          <a:off x="245779" y="1131590"/>
          <a:ext cx="8641657" cy="3704310"/>
        </p:xfrm>
        <a:graphic>
          <a:graphicData uri="http://schemas.openxmlformats.org/drawingml/2006/table">
            <a:tbl>
              <a:tblPr firstRow="1">
                <a:tableStyleId>{00A15C55-8517-42AA-B614-E9B94910E393}</a:tableStyleId>
              </a:tblPr>
              <a:tblGrid>
                <a:gridCol w="4470237"/>
                <a:gridCol w="2085710"/>
                <a:gridCol w="2085710"/>
              </a:tblGrid>
              <a:tr h="333855">
                <a:tc>
                  <a:txBody>
                    <a:bodyPr/>
                    <a:lstStyle/>
                    <a:p>
                      <a:r>
                        <a:rPr lang="en-AU" sz="1800" dirty="0" smtClean="0"/>
                        <a:t>VET Industry Specific Course</a:t>
                      </a:r>
                      <a:endParaRPr lang="en-AU" sz="1800" dirty="0"/>
                    </a:p>
                  </a:txBody>
                  <a:tcPr anchor="b"/>
                </a:tc>
                <a:tc>
                  <a:txBody>
                    <a:bodyPr/>
                    <a:lstStyle/>
                    <a:p>
                      <a:pPr algn="ctr"/>
                      <a:r>
                        <a:rPr lang="en-AU" sz="1800" b="0" dirty="0" smtClean="0"/>
                        <a:t>No. of Students</a:t>
                      </a:r>
                      <a:endParaRPr lang="en-AU" sz="1800" b="0" dirty="0"/>
                    </a:p>
                  </a:txBody>
                  <a:tcPr/>
                </a:tc>
                <a:tc>
                  <a:txBody>
                    <a:bodyPr/>
                    <a:lstStyle/>
                    <a:p>
                      <a:pPr algn="ctr"/>
                      <a:r>
                        <a:rPr lang="en-AU" sz="1800" b="0" dirty="0" smtClean="0"/>
                        <a:t>No. of Providers</a:t>
                      </a:r>
                      <a:endParaRPr lang="en-AU" sz="1800" b="0" dirty="0"/>
                    </a:p>
                  </a:txBody>
                  <a:tcPr/>
                </a:tc>
              </a:tr>
              <a:tr h="333855">
                <a:tc>
                  <a:txBody>
                    <a:bodyPr/>
                    <a:lstStyle/>
                    <a:p>
                      <a:pPr algn="l" fontAlgn="b"/>
                      <a:r>
                        <a:rPr lang="en-AU" sz="1800" b="0" i="0" u="none" strike="noStrike" dirty="0" smtClean="0">
                          <a:solidFill>
                            <a:srgbClr val="000000"/>
                          </a:solidFill>
                          <a:effectLst/>
                          <a:latin typeface="+mn-lt"/>
                        </a:rPr>
                        <a:t>Automotive</a:t>
                      </a:r>
                      <a:endParaRPr lang="en-AU"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26</a:t>
                      </a: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8</a:t>
                      </a:r>
                    </a:p>
                  </a:txBody>
                  <a:tcPr marL="9525" marR="9525" marT="9525" marB="0" anchor="b"/>
                </a:tc>
              </a:tr>
              <a:tr h="333855">
                <a:tc>
                  <a:txBody>
                    <a:bodyPr/>
                    <a:lstStyle/>
                    <a:p>
                      <a:pPr algn="l" fontAlgn="b"/>
                      <a:r>
                        <a:rPr lang="en-AU" sz="1800" b="0" i="0" u="none" strike="noStrike" dirty="0">
                          <a:solidFill>
                            <a:srgbClr val="000000"/>
                          </a:solidFill>
                          <a:effectLst/>
                          <a:latin typeface="+mn-lt"/>
                        </a:rPr>
                        <a:t>Business and Financial </a:t>
                      </a:r>
                      <a:r>
                        <a:rPr lang="en-AU" sz="1800" b="0" i="0" u="none" strike="noStrike" dirty="0" smtClean="0">
                          <a:solidFill>
                            <a:srgbClr val="000000"/>
                          </a:solidFill>
                          <a:effectLst/>
                          <a:latin typeface="+mn-lt"/>
                        </a:rPr>
                        <a:t>Services</a:t>
                      </a:r>
                      <a:endParaRPr lang="en-AU"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53</a:t>
                      </a: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11</a:t>
                      </a:r>
                    </a:p>
                  </a:txBody>
                  <a:tcPr marL="9525" marR="9525" marT="9525" marB="0" anchor="b"/>
                </a:tc>
              </a:tr>
              <a:tr h="333855">
                <a:tc>
                  <a:txBody>
                    <a:bodyPr/>
                    <a:lstStyle/>
                    <a:p>
                      <a:pPr algn="l" fontAlgn="b"/>
                      <a:r>
                        <a:rPr lang="en-AU" sz="1800" b="0" i="0" u="none" strike="noStrike" dirty="0">
                          <a:solidFill>
                            <a:srgbClr val="000000"/>
                          </a:solidFill>
                          <a:effectLst/>
                          <a:latin typeface="+mn-lt"/>
                        </a:rPr>
                        <a:t>Creative </a:t>
                      </a:r>
                      <a:r>
                        <a:rPr lang="en-AU" sz="1800" b="0" i="0" u="none" strike="noStrike" dirty="0" smtClean="0">
                          <a:solidFill>
                            <a:srgbClr val="000000"/>
                          </a:solidFill>
                          <a:effectLst/>
                          <a:latin typeface="+mn-lt"/>
                        </a:rPr>
                        <a:t>Industries</a:t>
                      </a:r>
                      <a:endParaRPr lang="en-AU"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mn-ea"/>
                          <a:cs typeface="+mn-cs"/>
                        </a:rPr>
                        <a:t>10</a:t>
                      </a: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3</a:t>
                      </a:r>
                    </a:p>
                  </a:txBody>
                  <a:tcPr marL="9525" marR="9525" marT="9525" marB="0" anchor="b"/>
                </a:tc>
              </a:tr>
              <a:tr h="333855">
                <a:tc>
                  <a:txBody>
                    <a:bodyPr/>
                    <a:lstStyle/>
                    <a:p>
                      <a:pPr algn="l" fontAlgn="b"/>
                      <a:r>
                        <a:rPr lang="en-AU" sz="1800" b="0" i="0" u="none" strike="noStrike" dirty="0">
                          <a:solidFill>
                            <a:srgbClr val="000000"/>
                          </a:solidFill>
                          <a:effectLst/>
                          <a:latin typeface="+mn-lt"/>
                        </a:rPr>
                        <a:t>Construction </a:t>
                      </a:r>
                      <a:r>
                        <a:rPr lang="en-AU" sz="1800" b="0" i="0" u="none" strike="noStrike" dirty="0" smtClean="0">
                          <a:solidFill>
                            <a:srgbClr val="000000"/>
                          </a:solidFill>
                          <a:effectLst/>
                          <a:latin typeface="+mn-lt"/>
                        </a:rPr>
                        <a:t>Industries</a:t>
                      </a:r>
                      <a:endParaRPr lang="en-AU"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43</a:t>
                      </a: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11</a:t>
                      </a:r>
                    </a:p>
                  </a:txBody>
                  <a:tcPr marL="9525" marR="9525" marT="9525" marB="0" anchor="b"/>
                </a:tc>
              </a:tr>
              <a:tr h="333855">
                <a:tc>
                  <a:txBody>
                    <a:bodyPr/>
                    <a:lstStyle/>
                    <a:p>
                      <a:pPr algn="l" fontAlgn="b"/>
                      <a:r>
                        <a:rPr lang="en-AU" sz="1800" b="0" i="0" u="none" strike="noStrike" dirty="0">
                          <a:solidFill>
                            <a:srgbClr val="000000"/>
                          </a:solidFill>
                          <a:effectLst/>
                          <a:latin typeface="+mn-lt"/>
                        </a:rPr>
                        <a:t>Community Services and </a:t>
                      </a:r>
                      <a:r>
                        <a:rPr lang="en-AU" sz="1800" b="0" i="0" u="none" strike="noStrike" dirty="0" smtClean="0">
                          <a:solidFill>
                            <a:srgbClr val="000000"/>
                          </a:solidFill>
                          <a:effectLst/>
                          <a:latin typeface="+mn-lt"/>
                        </a:rPr>
                        <a:t>Health</a:t>
                      </a:r>
                      <a:endParaRPr lang="en-AU"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mn-ea"/>
                          <a:cs typeface="+mn-cs"/>
                        </a:rPr>
                        <a:t>51</a:t>
                      </a: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12</a:t>
                      </a:r>
                    </a:p>
                  </a:txBody>
                  <a:tcPr marL="9525" marR="9525" marT="9525" marB="0" anchor="b"/>
                </a:tc>
              </a:tr>
              <a:tr h="333855">
                <a:tc>
                  <a:txBody>
                    <a:bodyPr/>
                    <a:lstStyle/>
                    <a:p>
                      <a:pPr algn="l" fontAlgn="b"/>
                      <a:r>
                        <a:rPr lang="en-AU" sz="1800" b="0" i="0" u="none" strike="noStrike" dirty="0" smtClean="0">
                          <a:solidFill>
                            <a:srgbClr val="000000"/>
                          </a:solidFill>
                          <a:effectLst/>
                          <a:latin typeface="+mn-lt"/>
                        </a:rPr>
                        <a:t>Engineering</a:t>
                      </a:r>
                      <a:endParaRPr lang="en-AU"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mn-ea"/>
                          <a:cs typeface="+mn-cs"/>
                        </a:rPr>
                        <a:t>29</a:t>
                      </a: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4</a:t>
                      </a:r>
                    </a:p>
                  </a:txBody>
                  <a:tcPr marL="9525" marR="9525" marT="9525" marB="0" anchor="b"/>
                </a:tc>
              </a:tr>
              <a:tr h="333855">
                <a:tc>
                  <a:txBody>
                    <a:bodyPr/>
                    <a:lstStyle/>
                    <a:p>
                      <a:pPr algn="l" fontAlgn="b"/>
                      <a:r>
                        <a:rPr lang="en-AU" sz="1800" b="0" i="0" u="none" strike="noStrike" dirty="0">
                          <a:solidFill>
                            <a:srgbClr val="000000"/>
                          </a:solidFill>
                          <a:effectLst/>
                          <a:latin typeface="+mn-lt"/>
                        </a:rPr>
                        <a:t>Hospitality and </a:t>
                      </a:r>
                      <a:r>
                        <a:rPr lang="en-AU" sz="1800" b="0" i="0" u="none" strike="noStrike" dirty="0" smtClean="0">
                          <a:solidFill>
                            <a:srgbClr val="000000"/>
                          </a:solidFill>
                          <a:effectLst/>
                          <a:latin typeface="+mn-lt"/>
                        </a:rPr>
                        <a:t>Tourism</a:t>
                      </a:r>
                      <a:endParaRPr lang="en-AU"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mn-ea"/>
                          <a:cs typeface="+mn-cs"/>
                        </a:rPr>
                        <a:t>72</a:t>
                      </a: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11</a:t>
                      </a:r>
                    </a:p>
                  </a:txBody>
                  <a:tcPr marL="9525" marR="9525" marT="9525" marB="0" anchor="b"/>
                </a:tc>
              </a:tr>
              <a:tr h="333855">
                <a:tc>
                  <a:txBody>
                    <a:bodyPr/>
                    <a:lstStyle/>
                    <a:p>
                      <a:pPr algn="l" fontAlgn="b"/>
                      <a:r>
                        <a:rPr lang="en-AU" sz="1800" b="0" i="0" u="none" strike="noStrike" dirty="0">
                          <a:solidFill>
                            <a:srgbClr val="000000"/>
                          </a:solidFill>
                          <a:effectLst/>
                          <a:latin typeface="+mn-lt"/>
                        </a:rPr>
                        <a:t>Information and Communications </a:t>
                      </a:r>
                      <a:r>
                        <a:rPr lang="en-AU" sz="1800" b="0" i="0" u="none" strike="noStrike" dirty="0" smtClean="0">
                          <a:solidFill>
                            <a:srgbClr val="000000"/>
                          </a:solidFill>
                          <a:effectLst/>
                          <a:latin typeface="+mn-lt"/>
                        </a:rPr>
                        <a:t>Technology</a:t>
                      </a:r>
                      <a:endParaRPr lang="en-AU"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mn-ea"/>
                          <a:cs typeface="+mn-cs"/>
                        </a:rPr>
                        <a:t>33</a:t>
                      </a: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4</a:t>
                      </a:r>
                    </a:p>
                  </a:txBody>
                  <a:tcPr marL="9525" marR="9525" marT="9525" marB="0" anchor="b"/>
                </a:tc>
              </a:tr>
              <a:tr h="333855">
                <a:tc>
                  <a:txBody>
                    <a:bodyPr/>
                    <a:lstStyle/>
                    <a:p>
                      <a:pPr algn="l" fontAlgn="b"/>
                      <a:r>
                        <a:rPr lang="en-AU" sz="1800" b="0" i="0" u="none" strike="noStrike" dirty="0">
                          <a:solidFill>
                            <a:srgbClr val="000000"/>
                          </a:solidFill>
                          <a:effectLst/>
                          <a:latin typeface="+mn-lt"/>
                        </a:rPr>
                        <a:t>Primary </a:t>
                      </a:r>
                      <a:r>
                        <a:rPr lang="en-AU" sz="1800" b="0" i="0" u="none" strike="noStrike" dirty="0" smtClean="0">
                          <a:solidFill>
                            <a:srgbClr val="000000"/>
                          </a:solidFill>
                          <a:effectLst/>
                          <a:latin typeface="+mn-lt"/>
                        </a:rPr>
                        <a:t>Industries</a:t>
                      </a:r>
                      <a:endParaRPr lang="en-AU"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mn-ea"/>
                          <a:cs typeface="+mn-cs"/>
                        </a:rPr>
                        <a:t>173</a:t>
                      </a: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5</a:t>
                      </a:r>
                    </a:p>
                  </a:txBody>
                  <a:tcPr marL="9525" marR="9525" marT="9525" marB="0" anchor="b"/>
                </a:tc>
              </a:tr>
              <a:tr h="333855">
                <a:tc>
                  <a:txBody>
                    <a:bodyPr/>
                    <a:lstStyle/>
                    <a:p>
                      <a:pPr algn="l" fontAlgn="b"/>
                      <a:r>
                        <a:rPr lang="en-AU" sz="1800" b="0" i="0" u="none" strike="noStrike" dirty="0">
                          <a:solidFill>
                            <a:srgbClr val="000000"/>
                          </a:solidFill>
                          <a:effectLst/>
                          <a:latin typeface="+mn-lt"/>
                        </a:rPr>
                        <a:t>Sport and </a:t>
                      </a:r>
                      <a:r>
                        <a:rPr lang="en-AU" sz="1800" b="0" i="0" u="none" strike="noStrike" dirty="0" smtClean="0">
                          <a:solidFill>
                            <a:srgbClr val="000000"/>
                          </a:solidFill>
                          <a:effectLst/>
                          <a:latin typeface="+mn-lt"/>
                        </a:rPr>
                        <a:t>Recreation</a:t>
                      </a:r>
                      <a:endParaRPr lang="en-AU"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mn-ea"/>
                          <a:cs typeface="+mn-cs"/>
                        </a:rPr>
                        <a:t>187</a:t>
                      </a:r>
                    </a:p>
                  </a:txBody>
                  <a:tcPr marL="9525" marR="9525" marT="9525"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mn-ea"/>
                          <a:cs typeface="+mn-cs"/>
                        </a:rPr>
                        <a:t>8</a:t>
                      </a:r>
                    </a:p>
                  </a:txBody>
                  <a:tcPr marL="9525" marR="9525" marT="9525" marB="0" anchor="b"/>
                </a:tc>
              </a:tr>
            </a:tbl>
          </a:graphicData>
        </a:graphic>
      </p:graphicFrame>
      <p:sp>
        <p:nvSpPr>
          <p:cNvPr id="3" name="Title 2"/>
          <p:cNvSpPr>
            <a:spLocks noGrp="1"/>
          </p:cNvSpPr>
          <p:nvPr>
            <p:ph type="title"/>
          </p:nvPr>
        </p:nvSpPr>
        <p:spPr/>
        <p:txBody>
          <a:bodyPr/>
          <a:lstStyle/>
          <a:p>
            <a:r>
              <a:rPr lang="en-AU" dirty="0" smtClean="0"/>
              <a:t>2017 VET Industry Specific Course Achievements</a:t>
            </a:r>
            <a:endParaRPr lang="en-AU" dirty="0"/>
          </a:p>
        </p:txBody>
      </p:sp>
    </p:spTree>
    <p:extLst>
      <p:ext uri="{BB962C8B-B14F-4D97-AF65-F5344CB8AC3E}">
        <p14:creationId xmlns:p14="http://schemas.microsoft.com/office/powerpoint/2010/main" val="657868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96951500"/>
              </p:ext>
            </p:extLst>
          </p:nvPr>
        </p:nvGraphicFramePr>
        <p:xfrm>
          <a:off x="245779" y="1131590"/>
          <a:ext cx="8641656" cy="2672080"/>
        </p:xfrm>
        <a:graphic>
          <a:graphicData uri="http://schemas.openxmlformats.org/drawingml/2006/table">
            <a:tbl>
              <a:tblPr firstRow="1" lastRow="1">
                <a:tableStyleId>{00A15C55-8517-42AA-B614-E9B94910E393}</a:tableStyleId>
              </a:tblPr>
              <a:tblGrid>
                <a:gridCol w="1584873"/>
                <a:gridCol w="2352261"/>
                <a:gridCol w="2352261"/>
                <a:gridCol w="2352261"/>
              </a:tblGrid>
              <a:tr h="370840">
                <a:tc>
                  <a:txBody>
                    <a:bodyPr/>
                    <a:lstStyle/>
                    <a:p>
                      <a:r>
                        <a:rPr lang="en-AU" sz="1800" dirty="0" smtClean="0"/>
                        <a:t>Population</a:t>
                      </a:r>
                      <a:br>
                        <a:rPr lang="en-AU" sz="1800" dirty="0" smtClean="0"/>
                      </a:br>
                      <a:r>
                        <a:rPr lang="en-AU" sz="1800" dirty="0" smtClean="0"/>
                        <a:t>24 332</a:t>
                      </a:r>
                      <a:endParaRPr lang="en-AU" sz="1800" dirty="0"/>
                    </a:p>
                  </a:txBody>
                  <a:tcPr anchor="b"/>
                </a:tc>
                <a:tc>
                  <a:txBody>
                    <a:bodyPr/>
                    <a:lstStyle/>
                    <a:p>
                      <a:pPr algn="ctr"/>
                      <a:r>
                        <a:rPr lang="en-AU" sz="1800" b="0" dirty="0" smtClean="0"/>
                        <a:t>Prequalified through Year 9 NAPLAN in 2015</a:t>
                      </a:r>
                      <a:br>
                        <a:rPr lang="en-AU" sz="1800" b="0" dirty="0" smtClean="0"/>
                      </a:br>
                      <a:r>
                        <a:rPr lang="en-AU" sz="1800" b="0" dirty="0" smtClean="0"/>
                        <a:t>%</a:t>
                      </a:r>
                      <a:endParaRPr lang="en-AU" sz="1800" b="0" dirty="0"/>
                    </a:p>
                  </a:txBody>
                  <a:tcPr/>
                </a:tc>
                <a:tc>
                  <a:txBody>
                    <a:bodyPr/>
                    <a:lstStyle/>
                    <a:p>
                      <a:pPr algn="ctr"/>
                      <a:r>
                        <a:rPr lang="en-AU" sz="1800" b="0" dirty="0" smtClean="0"/>
                        <a:t>Achieved the standard through OLNA 2015</a:t>
                      </a:r>
                      <a:r>
                        <a:rPr lang="en-AU" sz="1800" b="0" kern="1200" dirty="0" smtClean="0">
                          <a:solidFill>
                            <a:schemeClr val="lt1"/>
                          </a:solidFill>
                          <a:effectLst/>
                          <a:latin typeface="+mn-lt"/>
                          <a:ea typeface="+mn-ea"/>
                          <a:cs typeface="+mn-cs"/>
                        </a:rPr>
                        <a:t>–</a:t>
                      </a:r>
                      <a:r>
                        <a:rPr lang="en-AU" sz="1800" b="0" dirty="0" smtClean="0"/>
                        <a:t>2017</a:t>
                      </a:r>
                      <a:br>
                        <a:rPr lang="en-AU" sz="1800" b="0" dirty="0" smtClean="0"/>
                      </a:br>
                      <a:r>
                        <a:rPr lang="en-AU" sz="1800" b="0" dirty="0" smtClean="0"/>
                        <a:t>%</a:t>
                      </a:r>
                      <a:endParaRPr lang="en-AU" sz="1800" b="0" dirty="0"/>
                    </a:p>
                  </a:txBody>
                  <a:tcPr/>
                </a:tc>
                <a:tc>
                  <a:txBody>
                    <a:bodyPr/>
                    <a:lstStyle/>
                    <a:p>
                      <a:pPr algn="ctr"/>
                      <a:r>
                        <a:rPr lang="en-AU" sz="1800" b="0" dirty="0" smtClean="0"/>
                        <a:t>Total demonstrating the standard</a:t>
                      </a:r>
                      <a:r>
                        <a:rPr lang="en-AU" sz="1800" b="0" baseline="0" dirty="0" smtClean="0"/>
                        <a:t> by end of 2017</a:t>
                      </a:r>
                      <a:br>
                        <a:rPr lang="en-AU" sz="1800" b="0" baseline="0" dirty="0" smtClean="0"/>
                      </a:br>
                      <a:r>
                        <a:rPr lang="en-AU" sz="1800" b="0" baseline="0" dirty="0" smtClean="0"/>
                        <a:t>%</a:t>
                      </a:r>
                      <a:endParaRPr lang="en-AU" sz="1800" b="0" dirty="0"/>
                    </a:p>
                  </a:txBody>
                  <a:tcPr/>
                </a:tc>
              </a:tr>
              <a:tr h="370840">
                <a:tc>
                  <a:txBody>
                    <a:bodyPr/>
                    <a:lstStyle/>
                    <a:p>
                      <a:r>
                        <a:rPr lang="en-AU" sz="1800" dirty="0" smtClean="0"/>
                        <a:t>Numeracy</a:t>
                      </a:r>
                      <a:endParaRPr lang="en-AU" sz="1800" dirty="0"/>
                    </a:p>
                  </a:txBody>
                  <a:tcPr/>
                </a:tc>
                <a:tc>
                  <a:txBody>
                    <a:bodyPr/>
                    <a:lstStyle/>
                    <a:p>
                      <a:pPr algn="ctr"/>
                      <a:r>
                        <a:rPr lang="en-AU" sz="1800" dirty="0" smtClean="0"/>
                        <a:t>55.2 (50.7)</a:t>
                      </a:r>
                      <a:endParaRPr lang="en-AU" sz="1800" dirty="0"/>
                    </a:p>
                  </a:txBody>
                  <a:tcPr/>
                </a:tc>
                <a:tc>
                  <a:txBody>
                    <a:bodyPr/>
                    <a:lstStyle/>
                    <a:p>
                      <a:pPr algn="ctr"/>
                      <a:r>
                        <a:rPr lang="en-AU" sz="1800" dirty="0" smtClean="0"/>
                        <a:t>40.8 (45.2)</a:t>
                      </a:r>
                      <a:endParaRPr lang="en-AU" sz="1800" dirty="0"/>
                    </a:p>
                  </a:txBody>
                  <a:tcPr/>
                </a:tc>
                <a:tc>
                  <a:txBody>
                    <a:bodyPr/>
                    <a:lstStyle/>
                    <a:p>
                      <a:pPr algn="ctr"/>
                      <a:r>
                        <a:rPr lang="en-AU" sz="1800" dirty="0" smtClean="0"/>
                        <a:t>96.0</a:t>
                      </a:r>
                      <a:r>
                        <a:rPr lang="en-AU" sz="1800" baseline="0" dirty="0" smtClean="0"/>
                        <a:t> (95.9)</a:t>
                      </a:r>
                      <a:endParaRPr lang="en-AU" sz="1800" dirty="0"/>
                    </a:p>
                  </a:txBody>
                  <a:tcPr/>
                </a:tc>
              </a:tr>
              <a:tr h="370840">
                <a:tc>
                  <a:txBody>
                    <a:bodyPr/>
                    <a:lstStyle/>
                    <a:p>
                      <a:r>
                        <a:rPr lang="en-AU" sz="1800" dirty="0" smtClean="0"/>
                        <a:t>Reading</a:t>
                      </a:r>
                      <a:endParaRPr lang="en-AU" sz="1800" dirty="0"/>
                    </a:p>
                  </a:txBody>
                  <a:tcPr/>
                </a:tc>
                <a:tc>
                  <a:txBody>
                    <a:bodyPr/>
                    <a:lstStyle/>
                    <a:p>
                      <a:pPr algn="ctr"/>
                      <a:r>
                        <a:rPr lang="en-AU" sz="1800" dirty="0" smtClean="0"/>
                        <a:t>54.6 (50.4)</a:t>
                      </a:r>
                      <a:endParaRPr lang="en-AU" sz="1800" dirty="0"/>
                    </a:p>
                  </a:txBody>
                  <a:tcPr/>
                </a:tc>
                <a:tc>
                  <a:txBody>
                    <a:bodyPr/>
                    <a:lstStyle/>
                    <a:p>
                      <a:pPr algn="ctr"/>
                      <a:r>
                        <a:rPr lang="en-AU" sz="1800" dirty="0" smtClean="0"/>
                        <a:t>43.1 (47.5)</a:t>
                      </a:r>
                      <a:endParaRPr lang="en-AU" sz="1800" dirty="0"/>
                    </a:p>
                  </a:txBody>
                  <a:tcPr/>
                </a:tc>
                <a:tc>
                  <a:txBody>
                    <a:bodyPr/>
                    <a:lstStyle/>
                    <a:p>
                      <a:pPr algn="ctr"/>
                      <a:r>
                        <a:rPr lang="en-AU" sz="1800" dirty="0" smtClean="0"/>
                        <a:t>97.7 (97.9)</a:t>
                      </a:r>
                      <a:endParaRPr lang="en-AU" sz="1800" dirty="0"/>
                    </a:p>
                  </a:txBody>
                  <a:tcPr/>
                </a:tc>
              </a:tr>
              <a:tr h="370840">
                <a:tc>
                  <a:txBody>
                    <a:bodyPr/>
                    <a:lstStyle/>
                    <a:p>
                      <a:r>
                        <a:rPr lang="en-AU" sz="1800" dirty="0" smtClean="0"/>
                        <a:t>Writing</a:t>
                      </a:r>
                      <a:endParaRPr lang="en-AU" sz="1800" dirty="0"/>
                    </a:p>
                  </a:txBody>
                  <a:tcPr/>
                </a:tc>
                <a:tc>
                  <a:txBody>
                    <a:bodyPr/>
                    <a:lstStyle/>
                    <a:p>
                      <a:pPr algn="ctr"/>
                      <a:r>
                        <a:rPr lang="en-AU" sz="1800" dirty="0" smtClean="0"/>
                        <a:t>45.1 (43.0)</a:t>
                      </a:r>
                      <a:endParaRPr lang="en-AU" sz="1800" dirty="0"/>
                    </a:p>
                  </a:txBody>
                  <a:tcPr/>
                </a:tc>
                <a:tc>
                  <a:txBody>
                    <a:bodyPr/>
                    <a:lstStyle/>
                    <a:p>
                      <a:pPr algn="ctr"/>
                      <a:r>
                        <a:rPr lang="en-AU" sz="1800" dirty="0" smtClean="0"/>
                        <a:t>51.6 (54.3)</a:t>
                      </a:r>
                      <a:endParaRPr lang="en-AU" sz="1800" dirty="0"/>
                    </a:p>
                  </a:txBody>
                  <a:tcPr/>
                </a:tc>
                <a:tc>
                  <a:txBody>
                    <a:bodyPr/>
                    <a:lstStyle/>
                    <a:p>
                      <a:pPr algn="ctr"/>
                      <a:r>
                        <a:rPr lang="en-AU" sz="1800" dirty="0" smtClean="0"/>
                        <a:t>96.7 (97.2)</a:t>
                      </a:r>
                      <a:endParaRPr lang="en-AU" sz="1800" dirty="0"/>
                    </a:p>
                  </a:txBody>
                  <a:tcPr/>
                </a:tc>
              </a:tr>
              <a:tr h="370840">
                <a:tc>
                  <a:txBody>
                    <a:bodyPr/>
                    <a:lstStyle/>
                    <a:p>
                      <a:r>
                        <a:rPr lang="en-AU" sz="1800" dirty="0" smtClean="0"/>
                        <a:t>All tests</a:t>
                      </a:r>
                      <a:endParaRPr lang="en-AU" sz="1800" dirty="0"/>
                    </a:p>
                  </a:txBody>
                  <a:tcPr/>
                </a:tc>
                <a:tc>
                  <a:txBody>
                    <a:bodyPr/>
                    <a:lstStyle/>
                    <a:p>
                      <a:pPr algn="ctr"/>
                      <a:r>
                        <a:rPr lang="en-AU" sz="1800" dirty="0" smtClean="0"/>
                        <a:t>32.8 (28.1)</a:t>
                      </a:r>
                      <a:endParaRPr lang="en-AU" sz="1800" dirty="0"/>
                    </a:p>
                  </a:txBody>
                  <a:tcPr/>
                </a:tc>
                <a:tc>
                  <a:txBody>
                    <a:bodyPr/>
                    <a:lstStyle/>
                    <a:p>
                      <a:pPr algn="ctr"/>
                      <a:r>
                        <a:rPr lang="en-AU" sz="1800" dirty="0" smtClean="0"/>
                        <a:t>60.7</a:t>
                      </a:r>
                      <a:r>
                        <a:rPr lang="en-AU" sz="1800" baseline="0" dirty="0" smtClean="0"/>
                        <a:t> (65.8)</a:t>
                      </a:r>
                      <a:endParaRPr lang="en-AU" sz="1800" dirty="0"/>
                    </a:p>
                  </a:txBody>
                  <a:tcPr/>
                </a:tc>
                <a:tc>
                  <a:txBody>
                    <a:bodyPr/>
                    <a:lstStyle/>
                    <a:p>
                      <a:pPr algn="ctr"/>
                      <a:r>
                        <a:rPr lang="en-AU" sz="1800" dirty="0" smtClean="0"/>
                        <a:t>93.5 (93.9)</a:t>
                      </a:r>
                      <a:endParaRPr lang="en-AU" sz="1800" dirty="0"/>
                    </a:p>
                  </a:txBody>
                  <a:tcPr/>
                </a:tc>
              </a:tr>
            </a:tbl>
          </a:graphicData>
        </a:graphic>
      </p:graphicFrame>
      <p:sp>
        <p:nvSpPr>
          <p:cNvPr id="3" name="Title 2"/>
          <p:cNvSpPr>
            <a:spLocks noGrp="1"/>
          </p:cNvSpPr>
          <p:nvPr>
            <p:ph type="title"/>
          </p:nvPr>
        </p:nvSpPr>
        <p:spPr/>
        <p:txBody>
          <a:bodyPr/>
          <a:lstStyle/>
          <a:p>
            <a:r>
              <a:rPr lang="en-AU" dirty="0" smtClean="0"/>
              <a:t>2017 Year 12 full-time WACE eligible students</a:t>
            </a:r>
            <a:endParaRPr lang="en-AU" dirty="0"/>
          </a:p>
        </p:txBody>
      </p:sp>
    </p:spTree>
    <p:extLst>
      <p:ext uri="{BB962C8B-B14F-4D97-AF65-F5344CB8AC3E}">
        <p14:creationId xmlns:p14="http://schemas.microsoft.com/office/powerpoint/2010/main" val="3834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600"/>
              </a:spcAft>
            </a:pPr>
            <a:r>
              <a:rPr lang="en-AU" i="1" dirty="0"/>
              <a:t>Western Australian Curriculum and Assessment Outline </a:t>
            </a:r>
          </a:p>
          <a:p>
            <a:pPr marL="571500" lvl="1" indent="-342900">
              <a:spcBef>
                <a:spcPts val="0"/>
              </a:spcBef>
              <a:spcAft>
                <a:spcPts val="600"/>
              </a:spcAft>
            </a:pPr>
            <a:r>
              <a:rPr lang="en-AU" dirty="0" smtClean="0"/>
              <a:t>Policy Requirements </a:t>
            </a:r>
            <a:r>
              <a:rPr lang="en-AU" dirty="0"/>
              <a:t>7–10</a:t>
            </a:r>
          </a:p>
          <a:p>
            <a:pPr marL="571500" lvl="1" indent="-342900">
              <a:spcBef>
                <a:spcPts val="0"/>
              </a:spcBef>
              <a:spcAft>
                <a:spcPts val="600"/>
              </a:spcAft>
            </a:pPr>
            <a:r>
              <a:rPr lang="en-AU" dirty="0" smtClean="0"/>
              <a:t>2018 Year 7–10 Implementation</a:t>
            </a:r>
            <a:endParaRPr lang="en-AU" dirty="0"/>
          </a:p>
          <a:p>
            <a:pPr>
              <a:spcBef>
                <a:spcPts val="0"/>
              </a:spcBef>
              <a:spcAft>
                <a:spcPts val="600"/>
              </a:spcAft>
            </a:pPr>
            <a:r>
              <a:rPr lang="en-AU" dirty="0" smtClean="0"/>
              <a:t>Western </a:t>
            </a:r>
            <a:r>
              <a:rPr lang="en-AU" dirty="0"/>
              <a:t>Australian Certificate of Education (WACE)</a:t>
            </a:r>
          </a:p>
          <a:p>
            <a:pPr marL="571500" lvl="1" indent="-342900">
              <a:spcBef>
                <a:spcPts val="0"/>
              </a:spcBef>
              <a:spcAft>
                <a:spcPts val="600"/>
              </a:spcAft>
            </a:pPr>
            <a:r>
              <a:rPr lang="en-AU" dirty="0"/>
              <a:t>2017 WACE </a:t>
            </a:r>
            <a:r>
              <a:rPr lang="en-AU" dirty="0" smtClean="0"/>
              <a:t>– statistics </a:t>
            </a:r>
            <a:r>
              <a:rPr lang="en-AU" dirty="0"/>
              <a:t>and review</a:t>
            </a:r>
          </a:p>
          <a:p>
            <a:pPr marL="571500" lvl="1" indent="-342900">
              <a:spcBef>
                <a:spcPts val="0"/>
              </a:spcBef>
              <a:spcAft>
                <a:spcPts val="600"/>
              </a:spcAft>
            </a:pPr>
            <a:r>
              <a:rPr lang="en-AU" dirty="0" smtClean="0"/>
              <a:t>WACE – 2018</a:t>
            </a:r>
          </a:p>
          <a:p>
            <a:pPr marL="342900" indent="-342900">
              <a:spcBef>
                <a:spcPts val="0"/>
              </a:spcBef>
              <a:spcAft>
                <a:spcPts val="600"/>
              </a:spcAft>
            </a:pPr>
            <a:r>
              <a:rPr lang="en-AU" dirty="0" smtClean="0"/>
              <a:t>Adjustments for Students</a:t>
            </a:r>
            <a:endParaRPr lang="en-AU" dirty="0"/>
          </a:p>
          <a:p>
            <a:pPr>
              <a:spcBef>
                <a:spcPts val="0"/>
              </a:spcBef>
              <a:spcAft>
                <a:spcPts val="600"/>
              </a:spcAft>
            </a:pPr>
            <a:r>
              <a:rPr lang="en-AU"/>
              <a:t>2018 – </a:t>
            </a:r>
            <a:r>
              <a:rPr lang="en-AU" smtClean="0"/>
              <a:t>Communications </a:t>
            </a:r>
            <a:r>
              <a:rPr lang="en-AU" dirty="0" smtClean="0"/>
              <a:t>and Processes</a:t>
            </a:r>
          </a:p>
          <a:p>
            <a:pPr marL="0" indent="0">
              <a:buNone/>
            </a:pPr>
            <a:endParaRPr lang="en-AU" dirty="0" smtClean="0"/>
          </a:p>
        </p:txBody>
      </p:sp>
      <p:sp>
        <p:nvSpPr>
          <p:cNvPr id="3" name="Title 2"/>
          <p:cNvSpPr>
            <a:spLocks noGrp="1"/>
          </p:cNvSpPr>
          <p:nvPr>
            <p:ph type="title"/>
          </p:nvPr>
        </p:nvSpPr>
        <p:spPr/>
        <p:txBody>
          <a:bodyPr/>
          <a:lstStyle/>
          <a:p>
            <a:r>
              <a:rPr lang="en-AU" dirty="0" smtClean="0"/>
              <a:t>Purpose of Today</a:t>
            </a:r>
            <a:endParaRPr lang="en-AU" dirty="0"/>
          </a:p>
        </p:txBody>
      </p:sp>
    </p:spTree>
    <p:extLst>
      <p:ext uri="{BB962C8B-B14F-4D97-AF65-F5344CB8AC3E}">
        <p14:creationId xmlns:p14="http://schemas.microsoft.com/office/powerpoint/2010/main" val="3116931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pPr>
            <a:r>
              <a:rPr lang="en-AU" dirty="0" smtClean="0"/>
              <a:t>LAN004 – OLNA group performance diagnostics (only available at set times). </a:t>
            </a:r>
          </a:p>
          <a:p>
            <a:pPr lvl="1">
              <a:spcBef>
                <a:spcPts val="0"/>
              </a:spcBef>
              <a:spcAft>
                <a:spcPts val="600"/>
              </a:spcAft>
            </a:pPr>
            <a:r>
              <a:rPr lang="en-AU" dirty="0" smtClean="0"/>
              <a:t>This report includes summary diagnostics for the group of students achieving a Category 1 or Category 2 result in the selected component.</a:t>
            </a:r>
          </a:p>
          <a:p>
            <a:pPr>
              <a:spcBef>
                <a:spcPts val="0"/>
              </a:spcBef>
            </a:pPr>
            <a:r>
              <a:rPr lang="en-AU" dirty="0" smtClean="0"/>
              <a:t>LAN005 – OLNA individual diagnostics (only available at set times). </a:t>
            </a:r>
          </a:p>
          <a:p>
            <a:pPr lvl="1">
              <a:spcBef>
                <a:spcPts val="0"/>
              </a:spcBef>
              <a:spcAft>
                <a:spcPts val="600"/>
              </a:spcAft>
            </a:pPr>
            <a:r>
              <a:rPr lang="en-AU" dirty="0" smtClean="0"/>
              <a:t>This report includes individual diagnostics for students achieving a </a:t>
            </a:r>
            <a:br>
              <a:rPr lang="en-AU" dirty="0" smtClean="0"/>
            </a:br>
            <a:r>
              <a:rPr lang="en-AU" dirty="0" smtClean="0"/>
              <a:t>Category 1 or Category 2 result in the selected test round and component.</a:t>
            </a:r>
          </a:p>
          <a:p>
            <a:pPr>
              <a:spcBef>
                <a:spcPts val="0"/>
              </a:spcBef>
            </a:pPr>
            <a:r>
              <a:rPr lang="en-AU" dirty="0" smtClean="0"/>
              <a:t>Teachers of English and Mathematics should be aware of these reports.</a:t>
            </a:r>
            <a:endParaRPr lang="en-AU" dirty="0"/>
          </a:p>
        </p:txBody>
      </p:sp>
      <p:sp>
        <p:nvSpPr>
          <p:cNvPr id="3" name="Title 2"/>
          <p:cNvSpPr>
            <a:spLocks noGrp="1"/>
          </p:cNvSpPr>
          <p:nvPr>
            <p:ph type="title"/>
          </p:nvPr>
        </p:nvSpPr>
        <p:spPr/>
        <p:txBody>
          <a:bodyPr/>
          <a:lstStyle/>
          <a:p>
            <a:r>
              <a:rPr lang="en-AU" smtClean="0"/>
              <a:t>OLNA Results and Reports</a:t>
            </a:r>
            <a:endParaRPr lang="en-AU" dirty="0"/>
          </a:p>
        </p:txBody>
      </p:sp>
    </p:spTree>
    <p:extLst>
      <p:ext uri="{BB962C8B-B14F-4D97-AF65-F5344CB8AC3E}">
        <p14:creationId xmlns:p14="http://schemas.microsoft.com/office/powerpoint/2010/main" val="3318654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spcBef>
                <a:spcPts val="0"/>
              </a:spcBef>
              <a:buNone/>
            </a:pPr>
            <a:r>
              <a:rPr lang="en-AU" dirty="0" smtClean="0"/>
              <a:t>Students should:</a:t>
            </a:r>
          </a:p>
          <a:p>
            <a:pPr lvl="0">
              <a:spcBef>
                <a:spcPts val="0"/>
              </a:spcBef>
            </a:pPr>
            <a:r>
              <a:rPr lang="en-AU" dirty="0" smtClean="0"/>
              <a:t>write legibly and use a black or blue (non-gel) pen</a:t>
            </a:r>
          </a:p>
          <a:p>
            <a:pPr lvl="0">
              <a:spcBef>
                <a:spcPts val="0"/>
              </a:spcBef>
            </a:pPr>
            <a:r>
              <a:rPr lang="en-AU" dirty="0" smtClean="0"/>
              <a:t>read the question and note the verb/s</a:t>
            </a:r>
          </a:p>
          <a:p>
            <a:pPr lvl="1">
              <a:spcBef>
                <a:spcPts val="0"/>
              </a:spcBef>
            </a:pPr>
            <a:r>
              <a:rPr lang="en-AU" dirty="0" smtClean="0"/>
              <a:t>some questions are in two parts and involve more than one verb</a:t>
            </a:r>
          </a:p>
          <a:p>
            <a:pPr lvl="0">
              <a:spcBef>
                <a:spcPts val="0"/>
              </a:spcBef>
            </a:pPr>
            <a:r>
              <a:rPr lang="en-AU" dirty="0" smtClean="0"/>
              <a:t>note the number of marks for the question</a:t>
            </a:r>
          </a:p>
          <a:p>
            <a:pPr lvl="0">
              <a:spcBef>
                <a:spcPts val="0"/>
              </a:spcBef>
              <a:spcAft>
                <a:spcPts val="600"/>
              </a:spcAft>
            </a:pPr>
            <a:r>
              <a:rPr lang="en-AU" dirty="0" smtClean="0"/>
              <a:t>plan their answer </a:t>
            </a:r>
            <a:r>
              <a:rPr lang="en-AU" dirty="0"/>
              <a:t>when writing extended </a:t>
            </a:r>
            <a:r>
              <a:rPr lang="en-AU" dirty="0" smtClean="0"/>
              <a:t>responses.</a:t>
            </a:r>
            <a:endParaRPr lang="en-AU" dirty="0"/>
          </a:p>
          <a:p>
            <a:pPr marL="0" lvl="0" indent="0">
              <a:spcBef>
                <a:spcPts val="0"/>
              </a:spcBef>
              <a:buNone/>
            </a:pPr>
            <a:r>
              <a:rPr lang="en-AU" dirty="0" smtClean="0"/>
              <a:t>Teachers should:</a:t>
            </a:r>
          </a:p>
          <a:p>
            <a:pPr lvl="0">
              <a:spcBef>
                <a:spcPts val="0"/>
              </a:spcBef>
            </a:pPr>
            <a:r>
              <a:rPr lang="en-AU" dirty="0" smtClean="0"/>
              <a:t>teach the syllabus, not the textbook.</a:t>
            </a:r>
            <a:endParaRPr lang="en-AU" dirty="0"/>
          </a:p>
        </p:txBody>
      </p:sp>
      <p:sp>
        <p:nvSpPr>
          <p:cNvPr id="3" name="Title 2"/>
          <p:cNvSpPr>
            <a:spLocks noGrp="1"/>
          </p:cNvSpPr>
          <p:nvPr>
            <p:ph type="title"/>
          </p:nvPr>
        </p:nvSpPr>
        <p:spPr/>
        <p:txBody>
          <a:bodyPr/>
          <a:lstStyle/>
          <a:p>
            <a:r>
              <a:rPr lang="en-AU" dirty="0" smtClean="0"/>
              <a:t>Examination Reports – Examiners’ Comments</a:t>
            </a:r>
            <a:endParaRPr lang="en-AU" dirty="0"/>
          </a:p>
        </p:txBody>
      </p:sp>
    </p:spTree>
    <p:extLst>
      <p:ext uri="{BB962C8B-B14F-4D97-AF65-F5344CB8AC3E}">
        <p14:creationId xmlns:p14="http://schemas.microsoft.com/office/powerpoint/2010/main" val="1344344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8"/>
          <p:cNvPicPr>
            <a:picLocks noGrp="1" noChangeAspect="1"/>
          </p:cNvPicPr>
          <p:nvPr>
            <p:ph idx="1"/>
          </p:nvPr>
        </p:nvPicPr>
        <p:blipFill>
          <a:blip r:embed="rId3"/>
          <a:stretch>
            <a:fillRect/>
          </a:stretch>
        </p:blipFill>
        <p:spPr>
          <a:xfrm>
            <a:off x="4440073" y="1181893"/>
            <a:ext cx="4236950" cy="3743325"/>
          </a:xfrm>
          <a:prstGeom prst="rect">
            <a:avLst/>
          </a:prstGeom>
        </p:spPr>
      </p:pic>
      <p:sp>
        <p:nvSpPr>
          <p:cNvPr id="5" name="Title 4"/>
          <p:cNvSpPr>
            <a:spLocks noGrp="1"/>
          </p:cNvSpPr>
          <p:nvPr>
            <p:ph type="title"/>
          </p:nvPr>
        </p:nvSpPr>
        <p:spPr/>
        <p:txBody>
          <a:bodyPr/>
          <a:lstStyle/>
          <a:p>
            <a:r>
              <a:rPr lang="en-AU" dirty="0"/>
              <a:t>Externally Set Tasks </a:t>
            </a:r>
            <a:r>
              <a:rPr lang="en-AU" dirty="0" smtClean="0">
                <a:latin typeface="Calibri" panose="020F0502020204030204" pitchFamily="34" charset="0"/>
              </a:rPr>
              <a:t>–</a:t>
            </a:r>
            <a:r>
              <a:rPr lang="en-AU" dirty="0" smtClean="0"/>
              <a:t> </a:t>
            </a:r>
            <a:r>
              <a:rPr lang="en-AU" dirty="0"/>
              <a:t>Mean </a:t>
            </a:r>
            <a:r>
              <a:rPr lang="en-AU" dirty="0" smtClean="0"/>
              <a:t>Comparison </a:t>
            </a:r>
            <a:endParaRPr lang="en-AU" dirty="0"/>
          </a:p>
        </p:txBody>
      </p:sp>
      <p:pic>
        <p:nvPicPr>
          <p:cNvPr id="7" name="Content Placeholder 8"/>
          <p:cNvPicPr>
            <a:picLocks noGrp="1" noChangeAspect="1"/>
          </p:cNvPicPr>
          <p:nvPr>
            <p:ph sz="half" idx="4294967295"/>
          </p:nvPr>
        </p:nvPicPr>
        <p:blipFill>
          <a:blip r:embed="rId4"/>
          <a:stretch>
            <a:fillRect/>
          </a:stretch>
        </p:blipFill>
        <p:spPr>
          <a:xfrm>
            <a:off x="0" y="1263650"/>
            <a:ext cx="4148138" cy="3579813"/>
          </a:xfrm>
          <a:prstGeom prst="rect">
            <a:avLst/>
          </a:prstGeom>
        </p:spPr>
      </p:pic>
      <p:cxnSp>
        <p:nvCxnSpPr>
          <p:cNvPr id="8" name="Straight Connector 7"/>
          <p:cNvCxnSpPr/>
          <p:nvPr/>
        </p:nvCxnSpPr>
        <p:spPr>
          <a:xfrm flipV="1">
            <a:off x="356386" y="1347614"/>
            <a:ext cx="3235308" cy="281893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97383" y="1660168"/>
            <a:ext cx="3240360" cy="284331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691680" y="2571750"/>
            <a:ext cx="360040" cy="936104"/>
            <a:chOff x="6156176" y="2499742"/>
            <a:chExt cx="333751" cy="936104"/>
          </a:xfrm>
        </p:grpSpPr>
        <p:sp>
          <p:nvSpPr>
            <p:cNvPr id="11" name="Oval 10"/>
            <p:cNvSpPr/>
            <p:nvPr/>
          </p:nvSpPr>
          <p:spPr>
            <a:xfrm>
              <a:off x="6372200" y="339012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Oval 11"/>
            <p:cNvSpPr/>
            <p:nvPr/>
          </p:nvSpPr>
          <p:spPr>
            <a:xfrm>
              <a:off x="6444208" y="249974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Oval 12"/>
            <p:cNvSpPr/>
            <p:nvPr/>
          </p:nvSpPr>
          <p:spPr>
            <a:xfrm>
              <a:off x="6156176" y="288607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cxnSp>
        <p:nvCxnSpPr>
          <p:cNvPr id="15" name="Straight Connector 14"/>
          <p:cNvCxnSpPr/>
          <p:nvPr/>
        </p:nvCxnSpPr>
        <p:spPr>
          <a:xfrm flipV="1">
            <a:off x="4886527" y="1347614"/>
            <a:ext cx="3285873" cy="286505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211519" y="1635646"/>
            <a:ext cx="3303235" cy="288412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rot="19125105">
            <a:off x="5198301" y="2485362"/>
            <a:ext cx="1530909" cy="676941"/>
          </a:xfrm>
          <a:prstGeom prst="rect">
            <a:avLst/>
          </a:prstGeom>
          <a:solidFill>
            <a:srgbClr val="FF0000">
              <a:alpha val="6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extBox 1"/>
          <p:cNvSpPr txBox="1"/>
          <p:nvPr/>
        </p:nvSpPr>
        <p:spPr>
          <a:xfrm>
            <a:off x="6762432" y="3582995"/>
            <a:ext cx="1752322" cy="923330"/>
          </a:xfrm>
          <a:prstGeom prst="rect">
            <a:avLst/>
          </a:prstGeom>
          <a:noFill/>
        </p:spPr>
        <p:txBody>
          <a:bodyPr wrap="square" rtlCol="0">
            <a:spAutoFit/>
          </a:bodyPr>
          <a:lstStyle/>
          <a:p>
            <a:r>
              <a:rPr lang="en-AU" dirty="0" smtClean="0"/>
              <a:t>Note: in 2018, tolerances will move to 10% </a:t>
            </a:r>
            <a:endParaRPr lang="en-AU" dirty="0"/>
          </a:p>
        </p:txBody>
      </p:sp>
    </p:spTree>
    <p:extLst>
      <p:ext uri="{BB962C8B-B14F-4D97-AF65-F5344CB8AC3E}">
        <p14:creationId xmlns:p14="http://schemas.microsoft.com/office/powerpoint/2010/main" val="6235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7062"/>
            <a:ext cx="8928992" cy="524528"/>
          </a:xfrm>
        </p:spPr>
        <p:txBody>
          <a:bodyPr/>
          <a:lstStyle/>
          <a:p>
            <a:r>
              <a:rPr lang="en-US" dirty="0"/>
              <a:t>EST011 </a:t>
            </a:r>
            <a:r>
              <a:rPr lang="en-US" dirty="0" smtClean="0"/>
              <a:t>– School Mark v </a:t>
            </a:r>
            <a:r>
              <a:rPr lang="en-US" smtClean="0"/>
              <a:t>SCSA Reviewer Mark</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492" y="1152728"/>
            <a:ext cx="8928100" cy="1599441"/>
          </a:xfrm>
        </p:spPr>
      </p:pic>
      <p:pic>
        <p:nvPicPr>
          <p:cNvPr id="6" name="Picture 5"/>
          <p:cNvPicPr>
            <a:picLocks noChangeAspect="1"/>
          </p:cNvPicPr>
          <p:nvPr/>
        </p:nvPicPr>
        <p:blipFill>
          <a:blip r:embed="rId4"/>
          <a:stretch>
            <a:fillRect/>
          </a:stretch>
        </p:blipFill>
        <p:spPr>
          <a:xfrm>
            <a:off x="81034" y="2991834"/>
            <a:ext cx="8925318" cy="1524132"/>
          </a:xfrm>
          <a:prstGeom prst="rect">
            <a:avLst/>
          </a:prstGeom>
        </p:spPr>
      </p:pic>
    </p:spTree>
    <p:extLst>
      <p:ext uri="{BB962C8B-B14F-4D97-AF65-F5344CB8AC3E}">
        <p14:creationId xmlns:p14="http://schemas.microsoft.com/office/powerpoint/2010/main" val="1888554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7062"/>
            <a:ext cx="8928992" cy="524528"/>
          </a:xfrm>
        </p:spPr>
        <p:txBody>
          <a:bodyPr/>
          <a:lstStyle/>
          <a:p>
            <a:r>
              <a:rPr lang="en-AU" dirty="0" smtClean="0"/>
              <a:t>EST014 School Mark Frequency</a:t>
            </a:r>
            <a:endParaRPr lang="en-AU" dirty="0"/>
          </a:p>
        </p:txBody>
      </p:sp>
      <p:pic>
        <p:nvPicPr>
          <p:cNvPr id="4" name="Content Placeholder 4"/>
          <p:cNvPicPr>
            <a:picLocks noGrp="1" noChangeAspect="1"/>
          </p:cNvPicPr>
          <p:nvPr>
            <p:ph idx="1"/>
          </p:nvPr>
        </p:nvPicPr>
        <p:blipFill>
          <a:blip r:embed="rId3"/>
          <a:stretch>
            <a:fillRect/>
          </a:stretch>
        </p:blipFill>
        <p:spPr>
          <a:xfrm>
            <a:off x="1231396" y="1131888"/>
            <a:ext cx="6681207" cy="3743325"/>
          </a:xfrm>
        </p:spPr>
      </p:pic>
    </p:spTree>
    <p:extLst>
      <p:ext uri="{BB962C8B-B14F-4D97-AF65-F5344CB8AC3E}">
        <p14:creationId xmlns:p14="http://schemas.microsoft.com/office/powerpoint/2010/main" val="3211118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7062"/>
            <a:ext cx="8928992" cy="524528"/>
          </a:xfrm>
        </p:spPr>
        <p:txBody>
          <a:bodyPr/>
          <a:lstStyle/>
          <a:p>
            <a:r>
              <a:rPr lang="en-AU" dirty="0" err="1" smtClean="0"/>
              <a:t>EST018</a:t>
            </a:r>
            <a:r>
              <a:rPr lang="en-AU" dirty="0" smtClean="0"/>
              <a:t> Percentage Scores and Grades (new report)</a:t>
            </a:r>
            <a:endParaRPr lang="en-AU" dirty="0"/>
          </a:p>
        </p:txBody>
      </p:sp>
      <p:sp>
        <p:nvSpPr>
          <p:cNvPr id="3" name="Rectangle 2"/>
          <p:cNvSpPr/>
          <p:nvPr/>
        </p:nvSpPr>
        <p:spPr>
          <a:xfrm>
            <a:off x="6804248" y="3579862"/>
            <a:ext cx="100811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545" y="1131590"/>
            <a:ext cx="2460775" cy="3743325"/>
          </a:xfrm>
        </p:spPr>
      </p:pic>
      <p:grpSp>
        <p:nvGrpSpPr>
          <p:cNvPr id="14" name="Group 13"/>
          <p:cNvGrpSpPr/>
          <p:nvPr/>
        </p:nvGrpSpPr>
        <p:grpSpPr>
          <a:xfrm>
            <a:off x="2709863" y="1275606"/>
            <a:ext cx="6290039" cy="2952000"/>
            <a:chOff x="2709863" y="1275606"/>
            <a:chExt cx="6290039" cy="295200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816" t="3447" r="1086" b="7387"/>
            <a:stretch/>
          </p:blipFill>
          <p:spPr>
            <a:xfrm>
              <a:off x="3010532" y="1275606"/>
              <a:ext cx="5989370" cy="2952000"/>
            </a:xfrm>
            <a:prstGeom prst="rect">
              <a:avLst/>
            </a:prstGeom>
          </p:spPr>
        </p:pic>
        <p:cxnSp>
          <p:nvCxnSpPr>
            <p:cNvPr id="7" name="Straight Arrow Connector 6"/>
            <p:cNvCxnSpPr/>
            <p:nvPr/>
          </p:nvCxnSpPr>
          <p:spPr>
            <a:xfrm flipH="1">
              <a:off x="2709863" y="2211710"/>
              <a:ext cx="1522994"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04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1156642"/>
            <a:ext cx="8928992" cy="3575348"/>
          </a:xfrm>
        </p:spPr>
        <p:txBody>
          <a:bodyPr/>
          <a:lstStyle/>
          <a:p>
            <a:r>
              <a:rPr lang="en-AU" dirty="0" smtClean="0"/>
              <a:t>Western Australian CERTIFICATE OF EDUCATION (</a:t>
            </a:r>
            <a:r>
              <a:rPr lang="en-AU" dirty="0"/>
              <a:t>WACE) – </a:t>
            </a:r>
            <a:r>
              <a:rPr lang="en-AU" dirty="0" smtClean="0"/>
              <a:t>2018</a:t>
            </a:r>
            <a:endParaRPr lang="en-AU" dirty="0"/>
          </a:p>
        </p:txBody>
      </p:sp>
    </p:spTree>
    <p:extLst>
      <p:ext uri="{BB962C8B-B14F-4D97-AF65-F5344CB8AC3E}">
        <p14:creationId xmlns:p14="http://schemas.microsoft.com/office/powerpoint/2010/main" val="1763738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31590"/>
            <a:ext cx="5832648" cy="3744416"/>
          </a:xfrm>
        </p:spPr>
        <p:txBody>
          <a:bodyPr/>
          <a:lstStyle/>
          <a:p>
            <a:pPr>
              <a:spcBef>
                <a:spcPts val="0"/>
              </a:spcBef>
              <a:spcAft>
                <a:spcPts val="600"/>
              </a:spcAft>
            </a:pPr>
            <a:r>
              <a:rPr lang="en-AU" dirty="0"/>
              <a:t>D</a:t>
            </a:r>
            <a:r>
              <a:rPr lang="en-AU" dirty="0" smtClean="0"/>
              <a:t>escribes policies and procedures to be followed in relation to achieving the WACE</a:t>
            </a:r>
          </a:p>
          <a:p>
            <a:pPr>
              <a:spcBef>
                <a:spcPts val="0"/>
              </a:spcBef>
            </a:pPr>
            <a:r>
              <a:rPr lang="en-AU" dirty="0" smtClean="0"/>
              <a:t>Produced by the School Curriculum and Standards Authority to inform principals, other school administrators, teachers, students and parents of the requirements for the WACE </a:t>
            </a:r>
            <a:endParaRPr lang="en-AU" dirty="0"/>
          </a:p>
        </p:txBody>
      </p:sp>
      <p:sp>
        <p:nvSpPr>
          <p:cNvPr id="3" name="Title 2"/>
          <p:cNvSpPr>
            <a:spLocks noGrp="1"/>
          </p:cNvSpPr>
          <p:nvPr>
            <p:ph type="title"/>
          </p:nvPr>
        </p:nvSpPr>
        <p:spPr/>
        <p:txBody>
          <a:bodyPr/>
          <a:lstStyle/>
          <a:p>
            <a:r>
              <a:rPr lang="en-AU" smtClean="0"/>
              <a:t>WACE Manual 2018</a:t>
            </a: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775" y="945264"/>
            <a:ext cx="2773726" cy="3921315"/>
          </a:xfrm>
          <a:prstGeom prst="rect">
            <a:avLst/>
          </a:prstGeom>
        </p:spPr>
      </p:pic>
    </p:spTree>
    <p:extLst>
      <p:ext uri="{BB962C8B-B14F-4D97-AF65-F5344CB8AC3E}">
        <p14:creationId xmlns:p14="http://schemas.microsoft.com/office/powerpoint/2010/main" val="2194902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600"/>
              </a:spcAft>
            </a:pPr>
            <a:r>
              <a:rPr lang="en-AU" dirty="0"/>
              <a:t>The WACE Checker is a tool which Year 12s can use to check their progress towards meeting the requirements of the WACE. </a:t>
            </a:r>
            <a:endParaRPr lang="en-AU" dirty="0" smtClean="0"/>
          </a:p>
          <a:p>
            <a:pPr>
              <a:spcBef>
                <a:spcPts val="0"/>
              </a:spcBef>
              <a:spcAft>
                <a:spcPts val="600"/>
              </a:spcAft>
            </a:pPr>
            <a:r>
              <a:rPr lang="en-AU" dirty="0" smtClean="0"/>
              <a:t>It </a:t>
            </a:r>
            <a:r>
              <a:rPr lang="en-AU" dirty="0"/>
              <a:t>is designed to determine whether you have met (or are expected to meet) each of the requirements for the </a:t>
            </a:r>
            <a:r>
              <a:rPr lang="en-AU" dirty="0" smtClean="0"/>
              <a:t>WACE.</a:t>
            </a:r>
          </a:p>
          <a:p>
            <a:pPr>
              <a:spcBef>
                <a:spcPts val="0"/>
              </a:spcBef>
              <a:spcAft>
                <a:spcPts val="600"/>
              </a:spcAft>
            </a:pPr>
            <a:r>
              <a:rPr lang="en-AU" dirty="0" smtClean="0"/>
              <a:t>The </a:t>
            </a:r>
            <a:r>
              <a:rPr lang="en-AU" dirty="0"/>
              <a:t>WACE Checker is easy to use and </a:t>
            </a:r>
            <a:r>
              <a:rPr lang="en-AU" dirty="0" smtClean="0"/>
              <a:t>is </a:t>
            </a:r>
            <a:r>
              <a:rPr lang="en-AU" dirty="0"/>
              <a:t>available </a:t>
            </a:r>
            <a:r>
              <a:rPr lang="en-AU" dirty="0" smtClean="0"/>
              <a:t>at: </a:t>
            </a:r>
            <a:r>
              <a:rPr lang="en-AU" u="sng" dirty="0" smtClean="0">
                <a:hlinkClick r:id="rId3"/>
              </a:rPr>
              <a:t>https</a:t>
            </a:r>
            <a:r>
              <a:rPr lang="en-AU" u="sng" dirty="0">
                <a:hlinkClick r:id="rId3"/>
              </a:rPr>
              <a:t>://</a:t>
            </a:r>
            <a:r>
              <a:rPr lang="en-AU" u="sng" dirty="0" smtClean="0">
                <a:hlinkClick r:id="rId3"/>
              </a:rPr>
              <a:t>wacechecker.scsa.wa.edu.au/wace</a:t>
            </a:r>
            <a:r>
              <a:rPr lang="en-AU" dirty="0" smtClean="0"/>
              <a:t>.</a:t>
            </a:r>
            <a:endParaRPr lang="en-AU" dirty="0"/>
          </a:p>
        </p:txBody>
      </p:sp>
      <p:sp>
        <p:nvSpPr>
          <p:cNvPr id="3" name="Title 2"/>
          <p:cNvSpPr>
            <a:spLocks noGrp="1"/>
          </p:cNvSpPr>
          <p:nvPr>
            <p:ph type="title"/>
          </p:nvPr>
        </p:nvSpPr>
        <p:spPr/>
        <p:txBody>
          <a:bodyPr/>
          <a:lstStyle/>
          <a:p>
            <a:r>
              <a:rPr lang="en-AU" dirty="0" smtClean="0"/>
              <a:t>WACE Checker</a:t>
            </a:r>
            <a:endParaRPr lang="en-AU" dirty="0"/>
          </a:p>
        </p:txBody>
      </p:sp>
    </p:spTree>
    <p:extLst>
      <p:ext uri="{BB962C8B-B14F-4D97-AF65-F5344CB8AC3E}">
        <p14:creationId xmlns:p14="http://schemas.microsoft.com/office/powerpoint/2010/main" val="1057156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0142" y="1354138"/>
            <a:ext cx="6847603" cy="3456000"/>
          </a:xfrm>
        </p:spPr>
      </p:pic>
      <p:sp>
        <p:nvSpPr>
          <p:cNvPr id="3" name="Title 2"/>
          <p:cNvSpPr>
            <a:spLocks noGrp="1"/>
          </p:cNvSpPr>
          <p:nvPr>
            <p:ph type="title"/>
          </p:nvPr>
        </p:nvSpPr>
        <p:spPr/>
        <p:txBody>
          <a:bodyPr/>
          <a:lstStyle/>
          <a:p>
            <a:r>
              <a:rPr lang="en-AU" dirty="0" smtClean="0"/>
              <a:t>WACE Checker – Start Screen</a:t>
            </a:r>
            <a:endParaRPr lang="en-AU" dirty="0"/>
          </a:p>
        </p:txBody>
      </p:sp>
    </p:spTree>
    <p:extLst>
      <p:ext uri="{BB962C8B-B14F-4D97-AF65-F5344CB8AC3E}">
        <p14:creationId xmlns:p14="http://schemas.microsoft.com/office/powerpoint/2010/main" val="1707645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1156642"/>
            <a:ext cx="8928992" cy="3575348"/>
          </a:xfrm>
        </p:spPr>
        <p:txBody>
          <a:bodyPr/>
          <a:lstStyle/>
          <a:p>
            <a:r>
              <a:rPr lang="en-AU" dirty="0" smtClean="0"/>
              <a:t>Western Australian CURRICULUM AND ASSESSMENT OUTLINE </a:t>
            </a:r>
            <a:br>
              <a:rPr lang="en-AU" dirty="0" smtClean="0"/>
            </a:br>
            <a:r>
              <a:rPr lang="en-AU" dirty="0" smtClean="0"/>
              <a:t>Policy Requirements Year 7–10</a:t>
            </a:r>
            <a:endParaRPr lang="en-AU" dirty="0"/>
          </a:p>
        </p:txBody>
      </p:sp>
    </p:spTree>
    <p:extLst>
      <p:ext uri="{BB962C8B-B14F-4D97-AF65-F5344CB8AC3E}">
        <p14:creationId xmlns:p14="http://schemas.microsoft.com/office/powerpoint/2010/main" val="2389778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5312" y="1137445"/>
            <a:ext cx="2241972" cy="3738562"/>
          </a:xfrm>
        </p:spPr>
      </p:pic>
      <p:sp>
        <p:nvSpPr>
          <p:cNvPr id="5" name="Content Placeholder 4"/>
          <p:cNvSpPr>
            <a:spLocks noGrp="1"/>
          </p:cNvSpPr>
          <p:nvPr>
            <p:ph sz="half" idx="4294967295"/>
          </p:nvPr>
        </p:nvSpPr>
        <p:spPr>
          <a:xfrm>
            <a:off x="4648200" y="1138415"/>
            <a:ext cx="4388296" cy="3737592"/>
          </a:xfrm>
        </p:spPr>
        <p:txBody>
          <a:bodyPr/>
          <a:lstStyle/>
          <a:p>
            <a:endParaRPr lang="en-AU"/>
          </a:p>
        </p:txBody>
      </p:sp>
      <p:sp>
        <p:nvSpPr>
          <p:cNvPr id="4" name="Title 3"/>
          <p:cNvSpPr>
            <a:spLocks noGrp="1"/>
          </p:cNvSpPr>
          <p:nvPr>
            <p:ph type="title"/>
          </p:nvPr>
        </p:nvSpPr>
        <p:spPr/>
        <p:txBody>
          <a:bodyPr/>
          <a:lstStyle/>
          <a:p>
            <a:r>
              <a:rPr lang="en-AU" dirty="0" smtClean="0"/>
              <a:t>WACE Checker – Summary</a:t>
            </a:r>
            <a:endParaRPr lang="en-AU" dirty="0"/>
          </a:p>
        </p:txBody>
      </p:sp>
      <p:grpSp>
        <p:nvGrpSpPr>
          <p:cNvPr id="35" name="Group 34"/>
          <p:cNvGrpSpPr/>
          <p:nvPr/>
        </p:nvGrpSpPr>
        <p:grpSpPr>
          <a:xfrm>
            <a:off x="1907704" y="1295087"/>
            <a:ext cx="5967312" cy="700599"/>
            <a:chOff x="1907704" y="1295087"/>
            <a:chExt cx="5967312" cy="700599"/>
          </a:xfrm>
        </p:grpSpPr>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t="20001" b="19993"/>
            <a:stretch/>
          </p:blipFill>
          <p:spPr>
            <a:xfrm>
              <a:off x="2762448" y="1295087"/>
              <a:ext cx="5112568" cy="216024"/>
            </a:xfrm>
            <a:prstGeom prst="rect">
              <a:avLst/>
            </a:prstGeom>
            <a:ln>
              <a:noFill/>
            </a:ln>
          </p:spPr>
        </p:pic>
        <p:cxnSp>
          <p:nvCxnSpPr>
            <p:cNvPr id="34" name="Straight Arrow Connector 33"/>
            <p:cNvCxnSpPr>
              <a:stCxn id="29" idx="1"/>
            </p:cNvCxnSpPr>
            <p:nvPr/>
          </p:nvCxnSpPr>
          <p:spPr>
            <a:xfrm flipH="1">
              <a:off x="1907704" y="1403099"/>
              <a:ext cx="854744" cy="59258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195736" y="1563631"/>
            <a:ext cx="6686711" cy="2150996"/>
            <a:chOff x="2195736" y="1563631"/>
            <a:chExt cx="6686711" cy="2150996"/>
          </a:xfrm>
        </p:grpSpPr>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1483" t="5445" r="5154" b="3636"/>
            <a:stretch/>
          </p:blipFill>
          <p:spPr>
            <a:xfrm>
              <a:off x="2762447" y="1563631"/>
              <a:ext cx="6120000" cy="2150996"/>
            </a:xfrm>
            <a:prstGeom prst="rect">
              <a:avLst/>
            </a:prstGeom>
          </p:spPr>
        </p:pic>
        <p:cxnSp>
          <p:nvCxnSpPr>
            <p:cNvPr id="37" name="Straight Arrow Connector 36"/>
            <p:cNvCxnSpPr>
              <a:stCxn id="31" idx="1"/>
            </p:cNvCxnSpPr>
            <p:nvPr/>
          </p:nvCxnSpPr>
          <p:spPr>
            <a:xfrm flipH="1">
              <a:off x="2195736" y="2639129"/>
              <a:ext cx="566711"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835696" y="3363838"/>
            <a:ext cx="7073581" cy="1469312"/>
            <a:chOff x="1835696" y="3363838"/>
            <a:chExt cx="7073581" cy="1469312"/>
          </a:xfrm>
        </p:grpSpPr>
        <p:pic>
          <p:nvPicPr>
            <p:cNvPr id="32" name="Picture 31"/>
            <p:cNvPicPr>
              <a:picLocks noChangeAspect="1"/>
            </p:cNvPicPr>
            <p:nvPr/>
          </p:nvPicPr>
          <p:blipFill rotWithShape="1">
            <a:blip r:embed="rId6">
              <a:extLst>
                <a:ext uri="{28A0092B-C50C-407E-A947-70E740481C1C}">
                  <a14:useLocalDpi xmlns:a14="http://schemas.microsoft.com/office/drawing/2010/main" val="0"/>
                </a:ext>
              </a:extLst>
            </a:blip>
            <a:srcRect l="1544" r="1247" b="10335"/>
            <a:stretch/>
          </p:blipFill>
          <p:spPr>
            <a:xfrm>
              <a:off x="2789277" y="3714627"/>
              <a:ext cx="6120000" cy="1118523"/>
            </a:xfrm>
            <a:prstGeom prst="rect">
              <a:avLst/>
            </a:prstGeom>
          </p:spPr>
        </p:pic>
        <p:cxnSp>
          <p:nvCxnSpPr>
            <p:cNvPr id="42" name="Straight Arrow Connector 41"/>
            <p:cNvCxnSpPr>
              <a:stCxn id="32" idx="1"/>
            </p:cNvCxnSpPr>
            <p:nvPr/>
          </p:nvCxnSpPr>
          <p:spPr>
            <a:xfrm flipH="1" flipV="1">
              <a:off x="1835696" y="3363838"/>
              <a:ext cx="953581" cy="91005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24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spcAft>
                <a:spcPts val="600"/>
              </a:spcAft>
              <a:buNone/>
            </a:pPr>
            <a:r>
              <a:rPr lang="en-AU" dirty="0" smtClean="0"/>
              <a:t>Students who do not sit the ATAR course examination will not: </a:t>
            </a:r>
          </a:p>
          <a:p>
            <a:pPr>
              <a:spcBef>
                <a:spcPts val="0"/>
              </a:spcBef>
              <a:spcAft>
                <a:spcPts val="600"/>
              </a:spcAft>
            </a:pPr>
            <a:r>
              <a:rPr lang="en-AU" dirty="0" smtClean="0"/>
              <a:t>have a course mark or grade recorded on their WASSA</a:t>
            </a:r>
          </a:p>
          <a:p>
            <a:pPr>
              <a:spcBef>
                <a:spcPts val="0"/>
              </a:spcBef>
              <a:spcAft>
                <a:spcPts val="600"/>
              </a:spcAft>
            </a:pPr>
            <a:r>
              <a:rPr lang="en-AU" dirty="0" smtClean="0"/>
              <a:t>receive an ATAR course report </a:t>
            </a:r>
          </a:p>
          <a:p>
            <a:pPr>
              <a:spcBef>
                <a:spcPts val="0"/>
              </a:spcBef>
              <a:spcAft>
                <a:spcPts val="600"/>
              </a:spcAft>
            </a:pPr>
            <a:r>
              <a:rPr lang="en-AU" dirty="0" smtClean="0"/>
              <a:t>have the pair of units completed in that year contribute towards any of the WACE requirements. </a:t>
            </a:r>
            <a:endParaRPr lang="en-AU" dirty="0"/>
          </a:p>
        </p:txBody>
      </p:sp>
      <p:sp>
        <p:nvSpPr>
          <p:cNvPr id="3" name="Title 2"/>
          <p:cNvSpPr>
            <a:spLocks noGrp="1"/>
          </p:cNvSpPr>
          <p:nvPr>
            <p:ph type="title"/>
          </p:nvPr>
        </p:nvSpPr>
        <p:spPr/>
        <p:txBody>
          <a:bodyPr/>
          <a:lstStyle/>
          <a:p>
            <a:r>
              <a:rPr lang="en-AU" dirty="0" smtClean="0"/>
              <a:t>2018 WACE Requirements and Deadlines</a:t>
            </a:r>
            <a:endParaRPr lang="en-AU" dirty="0"/>
          </a:p>
        </p:txBody>
      </p:sp>
    </p:spTree>
    <p:extLst>
      <p:ext uri="{BB962C8B-B14F-4D97-AF65-F5344CB8AC3E}">
        <p14:creationId xmlns:p14="http://schemas.microsoft.com/office/powerpoint/2010/main" val="3244940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7504" y="1131590"/>
            <a:ext cx="8928992" cy="2520280"/>
          </a:xfrm>
        </p:spPr>
        <p:txBody>
          <a:bodyPr numCol="2">
            <a:noAutofit/>
          </a:bodyPr>
          <a:lstStyle/>
          <a:p>
            <a:pPr>
              <a:spcBef>
                <a:spcPts val="0"/>
              </a:spcBef>
              <a:spcAft>
                <a:spcPts val="600"/>
              </a:spcAft>
            </a:pPr>
            <a:r>
              <a:rPr lang="en-AU" dirty="0" smtClean="0"/>
              <a:t>Applied Information Technology</a:t>
            </a:r>
          </a:p>
          <a:p>
            <a:pPr>
              <a:spcBef>
                <a:spcPts val="0"/>
              </a:spcBef>
              <a:spcAft>
                <a:spcPts val="600"/>
              </a:spcAft>
            </a:pPr>
            <a:r>
              <a:rPr lang="en-AU" dirty="0" smtClean="0"/>
              <a:t>Chemistry</a:t>
            </a:r>
          </a:p>
          <a:p>
            <a:pPr>
              <a:spcBef>
                <a:spcPts val="0"/>
              </a:spcBef>
              <a:spcAft>
                <a:spcPts val="600"/>
              </a:spcAft>
            </a:pPr>
            <a:r>
              <a:rPr lang="en-AU" dirty="0" smtClean="0"/>
              <a:t>English</a:t>
            </a:r>
          </a:p>
          <a:p>
            <a:pPr>
              <a:spcBef>
                <a:spcPts val="0"/>
              </a:spcBef>
              <a:spcAft>
                <a:spcPts val="600"/>
              </a:spcAft>
            </a:pPr>
            <a:r>
              <a:rPr lang="en-AU" dirty="0" smtClean="0"/>
              <a:t>Mathematics Applications</a:t>
            </a:r>
          </a:p>
          <a:p>
            <a:pPr>
              <a:spcBef>
                <a:spcPts val="0"/>
              </a:spcBef>
              <a:spcAft>
                <a:spcPts val="600"/>
              </a:spcAft>
            </a:pPr>
            <a:r>
              <a:rPr lang="en-AU" dirty="0" smtClean="0"/>
              <a:t>Mathematics Methods</a:t>
            </a:r>
          </a:p>
          <a:p>
            <a:pPr>
              <a:spcBef>
                <a:spcPts val="0"/>
              </a:spcBef>
              <a:spcAft>
                <a:spcPts val="600"/>
              </a:spcAft>
            </a:pPr>
            <a:r>
              <a:rPr lang="en-AU" dirty="0" smtClean="0"/>
              <a:t>Media Production and Analysis</a:t>
            </a:r>
          </a:p>
          <a:p>
            <a:pPr>
              <a:spcBef>
                <a:spcPts val="0"/>
              </a:spcBef>
              <a:spcAft>
                <a:spcPts val="600"/>
              </a:spcAft>
            </a:pPr>
            <a:r>
              <a:rPr lang="en-AU" dirty="0" smtClean="0"/>
              <a:t>Modern History</a:t>
            </a:r>
          </a:p>
          <a:p>
            <a:pPr>
              <a:spcBef>
                <a:spcPts val="0"/>
              </a:spcBef>
              <a:spcAft>
                <a:spcPts val="600"/>
              </a:spcAft>
            </a:pPr>
            <a:r>
              <a:rPr lang="en-AU" dirty="0" smtClean="0"/>
              <a:t>Music</a:t>
            </a:r>
          </a:p>
          <a:p>
            <a:pPr>
              <a:spcBef>
                <a:spcPts val="0"/>
              </a:spcBef>
              <a:spcAft>
                <a:spcPts val="600"/>
              </a:spcAft>
            </a:pPr>
            <a:r>
              <a:rPr lang="en-AU" dirty="0" smtClean="0"/>
              <a:t>Philosophy and Ethics</a:t>
            </a:r>
          </a:p>
          <a:p>
            <a:pPr>
              <a:spcBef>
                <a:spcPts val="0"/>
              </a:spcBef>
              <a:spcAft>
                <a:spcPts val="600"/>
              </a:spcAft>
            </a:pPr>
            <a:r>
              <a:rPr lang="en-AU" dirty="0" smtClean="0"/>
              <a:t>Physical Education Studies</a:t>
            </a:r>
          </a:p>
          <a:p>
            <a:pPr>
              <a:spcBef>
                <a:spcPts val="0"/>
              </a:spcBef>
              <a:spcAft>
                <a:spcPts val="600"/>
              </a:spcAft>
            </a:pPr>
            <a:r>
              <a:rPr lang="en-AU" dirty="0" smtClean="0"/>
              <a:t>Politics and Law</a:t>
            </a:r>
          </a:p>
          <a:p>
            <a:pPr>
              <a:spcBef>
                <a:spcPts val="0"/>
              </a:spcBef>
              <a:spcAft>
                <a:spcPts val="600"/>
              </a:spcAft>
            </a:pPr>
            <a:r>
              <a:rPr lang="en-AU" dirty="0" smtClean="0"/>
              <a:t>Visual Arts</a:t>
            </a:r>
            <a:endParaRPr lang="en-AU" dirty="0"/>
          </a:p>
        </p:txBody>
      </p:sp>
      <p:sp>
        <p:nvSpPr>
          <p:cNvPr id="2" name="Title 1"/>
          <p:cNvSpPr>
            <a:spLocks noGrp="1"/>
          </p:cNvSpPr>
          <p:nvPr>
            <p:ph type="title"/>
          </p:nvPr>
        </p:nvSpPr>
        <p:spPr/>
        <p:txBody>
          <a:bodyPr/>
          <a:lstStyle/>
          <a:p>
            <a:r>
              <a:rPr lang="en-AU" dirty="0" smtClean="0"/>
              <a:t>2018 Consensus Moderation – ATAR Courses</a:t>
            </a:r>
            <a:endParaRPr lang="en-AU" dirty="0"/>
          </a:p>
        </p:txBody>
      </p:sp>
    </p:spTree>
    <p:extLst>
      <p:ext uri="{BB962C8B-B14F-4D97-AF65-F5344CB8AC3E}">
        <p14:creationId xmlns:p14="http://schemas.microsoft.com/office/powerpoint/2010/main" val="3474506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spcBef>
                <a:spcPts val="0"/>
              </a:spcBef>
              <a:spcAft>
                <a:spcPts val="600"/>
              </a:spcAft>
            </a:pPr>
            <a:r>
              <a:rPr lang="en-AU" dirty="0" smtClean="0"/>
              <a:t>Automotive Engineering and Technology</a:t>
            </a:r>
          </a:p>
          <a:p>
            <a:pPr>
              <a:spcBef>
                <a:spcPts val="0"/>
              </a:spcBef>
              <a:spcAft>
                <a:spcPts val="600"/>
              </a:spcAft>
            </a:pPr>
            <a:r>
              <a:rPr lang="en-AU" dirty="0" smtClean="0"/>
              <a:t>Building and Construction</a:t>
            </a:r>
          </a:p>
          <a:p>
            <a:pPr>
              <a:spcBef>
                <a:spcPts val="0"/>
              </a:spcBef>
              <a:spcAft>
                <a:spcPts val="600"/>
              </a:spcAft>
            </a:pPr>
            <a:r>
              <a:rPr lang="en-AU" dirty="0" smtClean="0"/>
              <a:t>Drama</a:t>
            </a:r>
          </a:p>
          <a:p>
            <a:pPr>
              <a:spcBef>
                <a:spcPts val="0"/>
              </a:spcBef>
              <a:spcAft>
                <a:spcPts val="600"/>
              </a:spcAft>
            </a:pPr>
            <a:r>
              <a:rPr lang="en-AU" dirty="0" smtClean="0"/>
              <a:t>Integrated Science</a:t>
            </a:r>
          </a:p>
          <a:p>
            <a:pPr>
              <a:spcBef>
                <a:spcPts val="0"/>
              </a:spcBef>
              <a:spcAft>
                <a:spcPts val="600"/>
              </a:spcAft>
            </a:pPr>
            <a:r>
              <a:rPr lang="en-AU" dirty="0" smtClean="0"/>
              <a:t>Religion and Life</a:t>
            </a:r>
            <a:endParaRPr lang="en-AU" dirty="0"/>
          </a:p>
        </p:txBody>
      </p:sp>
      <p:sp>
        <p:nvSpPr>
          <p:cNvPr id="2" name="Title 1"/>
          <p:cNvSpPr>
            <a:spLocks noGrp="1"/>
          </p:cNvSpPr>
          <p:nvPr>
            <p:ph type="title"/>
          </p:nvPr>
        </p:nvSpPr>
        <p:spPr/>
        <p:txBody>
          <a:bodyPr/>
          <a:lstStyle/>
          <a:p>
            <a:r>
              <a:rPr lang="en-AU" dirty="0" smtClean="0"/>
              <a:t>2018 Consensus </a:t>
            </a:r>
            <a:r>
              <a:rPr lang="en-AU" dirty="0"/>
              <a:t>Moderation </a:t>
            </a:r>
            <a:r>
              <a:rPr lang="en-AU" dirty="0" smtClean="0"/>
              <a:t>– General Courses</a:t>
            </a:r>
            <a:endParaRPr lang="en-AU" dirty="0"/>
          </a:p>
        </p:txBody>
      </p:sp>
    </p:spTree>
    <p:extLst>
      <p:ext uri="{BB962C8B-B14F-4D97-AF65-F5344CB8AC3E}">
        <p14:creationId xmlns:p14="http://schemas.microsoft.com/office/powerpoint/2010/main" val="3306297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lvl="0" indent="-457200">
              <a:spcBef>
                <a:spcPts val="0"/>
              </a:spcBef>
              <a:spcAft>
                <a:spcPts val="600"/>
              </a:spcAft>
              <a:buFont typeface="+mj-lt"/>
              <a:buAutoNum type="arabicPeriod"/>
            </a:pPr>
            <a:r>
              <a:rPr lang="en-AU" dirty="0"/>
              <a:t>Students who are yet to sit either NAPLAN or </a:t>
            </a:r>
            <a:r>
              <a:rPr lang="en-AU" dirty="0" smtClean="0"/>
              <a:t>the online literacy and numeracy assessment (OLNA)</a:t>
            </a:r>
            <a:endParaRPr lang="en-AU" dirty="0"/>
          </a:p>
          <a:p>
            <a:pPr marL="452438" lvl="3" indent="0">
              <a:spcBef>
                <a:spcPts val="0"/>
              </a:spcBef>
              <a:spcAft>
                <a:spcPts val="600"/>
              </a:spcAft>
              <a:buNone/>
            </a:pPr>
            <a:r>
              <a:rPr lang="en-AU" sz="2200" dirty="0"/>
              <a:t>Where students have no prior NAPLAN or OLNA test evidence, schools will be able to make a professional judgement on their abilities, and if appropriate, apply to enrol them into Foundation courses from the start of Year 11.</a:t>
            </a:r>
          </a:p>
          <a:p>
            <a:pPr marL="457200" indent="-457200">
              <a:spcBef>
                <a:spcPts val="0"/>
              </a:spcBef>
              <a:spcAft>
                <a:spcPts val="600"/>
              </a:spcAft>
              <a:buFont typeface="+mj-lt"/>
              <a:buAutoNum type="arabicPeriod" startAt="2"/>
            </a:pPr>
            <a:r>
              <a:rPr lang="en-AU" dirty="0"/>
              <a:t>OLNA results and Year 11 enrolments in Foundation course </a:t>
            </a:r>
            <a:r>
              <a:rPr lang="en-AU" dirty="0" smtClean="0"/>
              <a:t>units</a:t>
            </a:r>
          </a:p>
          <a:p>
            <a:pPr marL="452438" lvl="3" indent="0">
              <a:spcBef>
                <a:spcPts val="0"/>
              </a:spcBef>
              <a:spcAft>
                <a:spcPts val="600"/>
              </a:spcAft>
              <a:buNone/>
            </a:pPr>
            <a:r>
              <a:rPr lang="en-AU" sz="2200" dirty="0"/>
              <a:t>In some circumstances, schools may apply to the Authority seeking permission for a student to remain in the Foundation course/s. </a:t>
            </a:r>
          </a:p>
          <a:p>
            <a:pPr marL="0" indent="0" algn="r">
              <a:spcBef>
                <a:spcPts val="0"/>
              </a:spcBef>
              <a:buNone/>
            </a:pPr>
            <a:r>
              <a:rPr lang="en-US" sz="1300" i="1" dirty="0" smtClean="0"/>
              <a:t>WACE Manual 2018 </a:t>
            </a:r>
            <a:r>
              <a:rPr lang="en-US" sz="1300" dirty="0" smtClean="0"/>
              <a:t>p</a:t>
            </a:r>
            <a:r>
              <a:rPr lang="en-US" sz="1300" dirty="0"/>
              <a:t>. </a:t>
            </a:r>
            <a:r>
              <a:rPr lang="en-US" sz="1300" dirty="0" smtClean="0"/>
              <a:t>9</a:t>
            </a:r>
            <a:endParaRPr lang="en-US" sz="1300" dirty="0"/>
          </a:p>
        </p:txBody>
      </p:sp>
      <p:sp>
        <p:nvSpPr>
          <p:cNvPr id="3" name="Title 2"/>
          <p:cNvSpPr>
            <a:spLocks noGrp="1"/>
          </p:cNvSpPr>
          <p:nvPr>
            <p:ph type="title"/>
          </p:nvPr>
        </p:nvSpPr>
        <p:spPr/>
        <p:txBody>
          <a:bodyPr/>
          <a:lstStyle/>
          <a:p>
            <a:r>
              <a:rPr lang="en-AU" dirty="0" smtClean="0"/>
              <a:t>Foundation Course – Eligibility Changes</a:t>
            </a:r>
            <a:endParaRPr lang="en-AU" dirty="0"/>
          </a:p>
        </p:txBody>
      </p:sp>
    </p:spTree>
    <p:extLst>
      <p:ext uri="{BB962C8B-B14F-4D97-AF65-F5344CB8AC3E}">
        <p14:creationId xmlns:p14="http://schemas.microsoft.com/office/powerpoint/2010/main" val="1760085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2173" y="1131590"/>
            <a:ext cx="4608641" cy="2664000"/>
          </a:xfrm>
        </p:spPr>
      </p:pic>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499992" y="1141187"/>
            <a:ext cx="4622355" cy="2664000"/>
          </a:xfrm>
        </p:spPr>
      </p:pic>
      <p:sp>
        <p:nvSpPr>
          <p:cNvPr id="4" name="Title 3"/>
          <p:cNvSpPr>
            <a:spLocks noGrp="1"/>
          </p:cNvSpPr>
          <p:nvPr>
            <p:ph type="title"/>
          </p:nvPr>
        </p:nvSpPr>
        <p:spPr/>
        <p:txBody>
          <a:bodyPr/>
          <a:lstStyle/>
          <a:p>
            <a:r>
              <a:rPr lang="en-AU" dirty="0"/>
              <a:t>Two mathematics ATAR </a:t>
            </a:r>
            <a:r>
              <a:rPr lang="en-AU" dirty="0" smtClean="0"/>
              <a:t>courses (1)</a:t>
            </a:r>
            <a:endParaRPr lang="en-AU" dirty="0"/>
          </a:p>
        </p:txBody>
      </p:sp>
      <p:sp>
        <p:nvSpPr>
          <p:cNvPr id="7" name="Rectangle 6"/>
          <p:cNvSpPr/>
          <p:nvPr/>
        </p:nvSpPr>
        <p:spPr>
          <a:xfrm>
            <a:off x="92178" y="3952676"/>
            <a:ext cx="8872310" cy="923330"/>
          </a:xfrm>
          <a:prstGeom prst="rect">
            <a:avLst/>
          </a:prstGeom>
        </p:spPr>
        <p:txBody>
          <a:bodyPr wrap="square">
            <a:spAutoFit/>
          </a:bodyPr>
          <a:lstStyle/>
          <a:p>
            <a:r>
              <a:rPr lang="en-AU" dirty="0"/>
              <a:t>The two mathematics ATAR courses had different examination marks distributions. Scaling procedure adjusted combined scores taking account of their difficulty and ability of students completing these two courses. </a:t>
            </a:r>
          </a:p>
        </p:txBody>
      </p:sp>
    </p:spTree>
    <p:extLst>
      <p:ext uri="{BB962C8B-B14F-4D97-AF65-F5344CB8AC3E}">
        <p14:creationId xmlns:p14="http://schemas.microsoft.com/office/powerpoint/2010/main" val="193387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52000" y="1203597"/>
            <a:ext cx="4440000" cy="2664000"/>
          </a:xfrm>
        </p:spPr>
      </p:pic>
      <p:sp>
        <p:nvSpPr>
          <p:cNvPr id="4" name="Title 3"/>
          <p:cNvSpPr>
            <a:spLocks noGrp="1"/>
          </p:cNvSpPr>
          <p:nvPr>
            <p:ph type="title"/>
          </p:nvPr>
        </p:nvSpPr>
        <p:spPr/>
        <p:txBody>
          <a:bodyPr/>
          <a:lstStyle/>
          <a:p>
            <a:r>
              <a:rPr lang="en-AU" dirty="0"/>
              <a:t>Two mathematics ATAR courses </a:t>
            </a:r>
            <a:r>
              <a:rPr lang="en-AU" dirty="0" smtClean="0"/>
              <a:t>(2)</a:t>
            </a:r>
            <a:endParaRPr lang="en-AU" dirty="0"/>
          </a:p>
        </p:txBody>
      </p:sp>
      <p:sp>
        <p:nvSpPr>
          <p:cNvPr id="8" name="Rectangle 7"/>
          <p:cNvSpPr/>
          <p:nvPr/>
        </p:nvSpPr>
        <p:spPr>
          <a:xfrm>
            <a:off x="107504" y="4024684"/>
            <a:ext cx="8892480" cy="923330"/>
          </a:xfrm>
          <a:prstGeom prst="rect">
            <a:avLst/>
          </a:prstGeom>
        </p:spPr>
        <p:txBody>
          <a:bodyPr wrap="square">
            <a:spAutoFit/>
          </a:bodyPr>
          <a:lstStyle/>
          <a:p>
            <a:r>
              <a:rPr lang="en-AU" dirty="0"/>
              <a:t>The two mathematics ATAR courses had different examination marks distributions. Scaling procedure adjusted combined scores taking account of their difficulty and ability of students completing these two courses. </a:t>
            </a:r>
          </a:p>
        </p:txBody>
      </p:sp>
    </p:spTree>
    <p:extLst>
      <p:ext uri="{BB962C8B-B14F-4D97-AF65-F5344CB8AC3E}">
        <p14:creationId xmlns:p14="http://schemas.microsoft.com/office/powerpoint/2010/main" val="1187689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600"/>
              </a:spcAft>
            </a:pPr>
            <a:r>
              <a:rPr lang="en-AU" dirty="0" smtClean="0"/>
              <a:t>Investigation will commence this year on the development of a Research Course for both General and ATAR.</a:t>
            </a:r>
          </a:p>
          <a:p>
            <a:pPr>
              <a:spcBef>
                <a:spcPts val="0"/>
              </a:spcBef>
              <a:spcAft>
                <a:spcPts val="600"/>
              </a:spcAft>
            </a:pPr>
            <a:r>
              <a:rPr lang="en-AU" dirty="0" smtClean="0"/>
              <a:t>The courses would provide students with the opportunity to develop, refine and extend knowledge and skills in independent research and carry out an investigation that focuses on a rigorous research question.</a:t>
            </a:r>
          </a:p>
          <a:p>
            <a:pPr>
              <a:spcBef>
                <a:spcPts val="0"/>
              </a:spcBef>
              <a:spcAft>
                <a:spcPts val="600"/>
              </a:spcAft>
            </a:pPr>
            <a:r>
              <a:rPr lang="en-AU" dirty="0" smtClean="0"/>
              <a:t>Professor Jim </a:t>
            </a:r>
            <a:r>
              <a:rPr lang="en-AU" dirty="0" err="1" smtClean="0"/>
              <a:t>Tognolini</a:t>
            </a:r>
            <a:r>
              <a:rPr lang="en-AU" dirty="0" smtClean="0"/>
              <a:t> will be engaged to assist in defining elements of the Research Course particularly on the measurement of critical and creative thinking skills.</a:t>
            </a:r>
            <a:endParaRPr lang="en-AU" dirty="0"/>
          </a:p>
        </p:txBody>
      </p:sp>
      <p:sp>
        <p:nvSpPr>
          <p:cNvPr id="3" name="Title 2"/>
          <p:cNvSpPr>
            <a:spLocks noGrp="1"/>
          </p:cNvSpPr>
          <p:nvPr>
            <p:ph type="title"/>
          </p:nvPr>
        </p:nvSpPr>
        <p:spPr/>
        <p:txBody>
          <a:bodyPr/>
          <a:lstStyle/>
          <a:p>
            <a:r>
              <a:rPr lang="en-AU" dirty="0" smtClean="0"/>
              <a:t>Research Course/Extended Investigation</a:t>
            </a:r>
            <a:endParaRPr lang="en-AU" dirty="0"/>
          </a:p>
        </p:txBody>
      </p:sp>
    </p:spTree>
    <p:extLst>
      <p:ext uri="{BB962C8B-B14F-4D97-AF65-F5344CB8AC3E}">
        <p14:creationId xmlns:p14="http://schemas.microsoft.com/office/powerpoint/2010/main" val="453965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7062"/>
            <a:ext cx="8928992" cy="524528"/>
          </a:xfrm>
        </p:spPr>
        <p:txBody>
          <a:bodyPr/>
          <a:lstStyle/>
          <a:p>
            <a:r>
              <a:rPr lang="en-AU" dirty="0" smtClean="0"/>
              <a:t>Retention of Student Work – Option 1 </a:t>
            </a:r>
            <a:endParaRPr lang="en-AU" dirty="0"/>
          </a:p>
        </p:txBody>
      </p:sp>
      <p:sp>
        <p:nvSpPr>
          <p:cNvPr id="3" name="Content Placeholder 2"/>
          <p:cNvSpPr>
            <a:spLocks noGrp="1"/>
          </p:cNvSpPr>
          <p:nvPr>
            <p:ph idx="1"/>
          </p:nvPr>
        </p:nvSpPr>
        <p:spPr/>
        <p:txBody>
          <a:bodyPr/>
          <a:lstStyle/>
          <a:p>
            <a:pPr marL="0" indent="0">
              <a:spcAft>
                <a:spcPts val="600"/>
              </a:spcAft>
              <a:buNone/>
            </a:pPr>
            <a:r>
              <a:rPr lang="en-AU" dirty="0" smtClean="0"/>
              <a:t>The school establishes an assessment file for each student which:</a:t>
            </a:r>
          </a:p>
          <a:p>
            <a:pPr>
              <a:spcAft>
                <a:spcPts val="600"/>
              </a:spcAft>
            </a:pPr>
            <a:r>
              <a:rPr lang="en-AU" dirty="0" smtClean="0"/>
              <a:t>contains all marked written assessment tasks, and can be accessed by the student for revision purposes</a:t>
            </a:r>
          </a:p>
          <a:p>
            <a:pPr>
              <a:spcAft>
                <a:spcPts val="600"/>
              </a:spcAft>
            </a:pPr>
            <a:r>
              <a:rPr lang="en-AU" dirty="0" smtClean="0"/>
              <a:t>is retained by the school until the results are accepted by the Authority</a:t>
            </a:r>
          </a:p>
          <a:p>
            <a:pPr>
              <a:spcAft>
                <a:spcPts val="600"/>
              </a:spcAft>
            </a:pPr>
            <a:r>
              <a:rPr lang="en-AU" dirty="0" smtClean="0"/>
              <a:t>is returned to the student within a specified period after the results are accepted by the Authority or is securely disposed of by the school.</a:t>
            </a:r>
          </a:p>
          <a:p>
            <a:pPr marL="0" indent="0" algn="r">
              <a:buNone/>
            </a:pPr>
            <a:r>
              <a:rPr lang="en-AU" sz="1600" dirty="0" smtClean="0"/>
              <a:t>2.8.2 </a:t>
            </a:r>
            <a:r>
              <a:rPr lang="en-AU" sz="1600" i="1" dirty="0" smtClean="0"/>
              <a:t>WACE Manual 2018 </a:t>
            </a:r>
            <a:r>
              <a:rPr lang="en-AU" sz="1600" dirty="0" smtClean="0"/>
              <a:t>p. 34</a:t>
            </a:r>
            <a:endParaRPr lang="en-AU" sz="1600" dirty="0"/>
          </a:p>
        </p:txBody>
      </p:sp>
    </p:spTree>
    <p:extLst>
      <p:ext uri="{BB962C8B-B14F-4D97-AF65-F5344CB8AC3E}">
        <p14:creationId xmlns:p14="http://schemas.microsoft.com/office/powerpoint/2010/main" val="2496625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7062"/>
            <a:ext cx="8928992" cy="524528"/>
          </a:xfrm>
        </p:spPr>
        <p:txBody>
          <a:bodyPr/>
          <a:lstStyle/>
          <a:p>
            <a:r>
              <a:rPr lang="en-AU" dirty="0" smtClean="0"/>
              <a:t>Retention of Student Work – Option 2 </a:t>
            </a:r>
            <a:endParaRPr lang="en-AU" dirty="0"/>
          </a:p>
        </p:txBody>
      </p:sp>
      <p:sp>
        <p:nvSpPr>
          <p:cNvPr id="3" name="Content Placeholder 2"/>
          <p:cNvSpPr>
            <a:spLocks noGrp="1"/>
          </p:cNvSpPr>
          <p:nvPr>
            <p:ph idx="1"/>
          </p:nvPr>
        </p:nvSpPr>
        <p:spPr/>
        <p:txBody>
          <a:bodyPr/>
          <a:lstStyle/>
          <a:p>
            <a:pPr marL="0" indent="0">
              <a:spcAft>
                <a:spcPts val="600"/>
              </a:spcAft>
              <a:buNone/>
            </a:pPr>
            <a:r>
              <a:rPr lang="en-AU" dirty="0" smtClean="0"/>
              <a:t>The school does not physically retain students’ written work:</a:t>
            </a:r>
          </a:p>
          <a:p>
            <a:pPr>
              <a:spcAft>
                <a:spcPts val="600"/>
              </a:spcAft>
            </a:pPr>
            <a:r>
              <a:rPr lang="en-AU" dirty="0" smtClean="0"/>
              <a:t>students are responsible for retaining all of their marked written assessment tasks</a:t>
            </a:r>
          </a:p>
          <a:p>
            <a:pPr>
              <a:spcAft>
                <a:spcPts val="600"/>
              </a:spcAft>
            </a:pPr>
            <a:r>
              <a:rPr lang="en-AU" dirty="0" smtClean="0"/>
              <a:t>the School Assessment Policy advises students that the Authority may request access to student assessed work during the school year</a:t>
            </a:r>
          </a:p>
          <a:p>
            <a:pPr>
              <a:spcAft>
                <a:spcPts val="600"/>
              </a:spcAft>
            </a:pPr>
            <a:r>
              <a:rPr lang="en-AU" dirty="0" smtClean="0"/>
              <a:t>non provision of assessed work by a student for the purpose of Authority grade validation or moderation processes may impact on the Authority approval of final grades. </a:t>
            </a:r>
          </a:p>
          <a:p>
            <a:pPr marL="0" indent="0" algn="r">
              <a:buNone/>
            </a:pPr>
            <a:r>
              <a:rPr lang="en-AU" sz="1600" dirty="0" smtClean="0"/>
              <a:t>2.8.2 </a:t>
            </a:r>
            <a:r>
              <a:rPr lang="en-AU" sz="1600" i="1" dirty="0" smtClean="0"/>
              <a:t>WACE Manual 2018 </a:t>
            </a:r>
            <a:r>
              <a:rPr lang="en-AU" sz="1600" dirty="0" smtClean="0"/>
              <a:t>p. 34</a:t>
            </a:r>
            <a:endParaRPr lang="en-AU" sz="1600" dirty="0"/>
          </a:p>
        </p:txBody>
      </p:sp>
    </p:spTree>
    <p:extLst>
      <p:ext uri="{BB962C8B-B14F-4D97-AF65-F5344CB8AC3E}">
        <p14:creationId xmlns:p14="http://schemas.microsoft.com/office/powerpoint/2010/main" val="1359171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ts val="0"/>
              </a:spcBef>
              <a:spcAft>
                <a:spcPts val="600"/>
              </a:spcAft>
            </a:pPr>
            <a:r>
              <a:rPr lang="en-AU" dirty="0" smtClean="0"/>
              <a:t>Curriculum content</a:t>
            </a:r>
          </a:p>
          <a:p>
            <a:pPr>
              <a:spcBef>
                <a:spcPts val="0"/>
              </a:spcBef>
              <a:spcAft>
                <a:spcPts val="600"/>
              </a:spcAft>
            </a:pPr>
            <a:r>
              <a:rPr lang="en-AU" dirty="0" smtClean="0"/>
              <a:t>Achievement standards</a:t>
            </a:r>
          </a:p>
          <a:p>
            <a:pPr>
              <a:spcBef>
                <a:spcPts val="0"/>
              </a:spcBef>
              <a:spcAft>
                <a:spcPts val="600"/>
              </a:spcAft>
            </a:pPr>
            <a:r>
              <a:rPr lang="en-AU" dirty="0" smtClean="0"/>
              <a:t>Principles of Teaching, Learning and Assessment</a:t>
            </a:r>
          </a:p>
          <a:p>
            <a:pPr>
              <a:spcBef>
                <a:spcPts val="0"/>
              </a:spcBef>
              <a:spcAft>
                <a:spcPts val="600"/>
              </a:spcAft>
            </a:pPr>
            <a:r>
              <a:rPr lang="en-AU" dirty="0" smtClean="0"/>
              <a:t>Reporting student achievement</a:t>
            </a:r>
            <a:endParaRPr lang="en-US" dirty="0"/>
          </a:p>
        </p:txBody>
      </p:sp>
      <p:pic>
        <p:nvPicPr>
          <p:cNvPr id="5" name="Content Placeholder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1365" t="-1" r="2030" b="3082"/>
          <a:stretch/>
        </p:blipFill>
        <p:spPr>
          <a:xfrm>
            <a:off x="4648200" y="1317108"/>
            <a:ext cx="4387850" cy="3380821"/>
          </a:xfrm>
        </p:spPr>
      </p:pic>
      <p:sp>
        <p:nvSpPr>
          <p:cNvPr id="3" name="Title 2"/>
          <p:cNvSpPr>
            <a:spLocks noGrp="1"/>
          </p:cNvSpPr>
          <p:nvPr>
            <p:ph type="title"/>
          </p:nvPr>
        </p:nvSpPr>
        <p:spPr/>
        <p:txBody>
          <a:bodyPr/>
          <a:lstStyle/>
          <a:p>
            <a:r>
              <a:rPr lang="en-AU" dirty="0" smtClean="0"/>
              <a:t>What is Mandated?</a:t>
            </a:r>
            <a:endParaRPr lang="en-AU" dirty="0"/>
          </a:p>
        </p:txBody>
      </p:sp>
    </p:spTree>
    <p:extLst>
      <p:ext uri="{BB962C8B-B14F-4D97-AF65-F5344CB8AC3E}">
        <p14:creationId xmlns:p14="http://schemas.microsoft.com/office/powerpoint/2010/main" val="1256673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600"/>
              </a:spcAft>
            </a:pPr>
            <a:r>
              <a:rPr lang="en-AU" dirty="0" smtClean="0"/>
              <a:t>Based on feedback, the </a:t>
            </a:r>
            <a:r>
              <a:rPr lang="en-AU" dirty="0"/>
              <a:t>timeline for the implementation of the process </a:t>
            </a:r>
            <a:r>
              <a:rPr lang="en-AU" dirty="0" smtClean="0"/>
              <a:t>will now commence </a:t>
            </a:r>
            <a:r>
              <a:rPr lang="en-AU" dirty="0"/>
              <a:t>in </a:t>
            </a:r>
            <a:r>
              <a:rPr lang="en-AU" dirty="0" smtClean="0"/>
              <a:t>2019.</a:t>
            </a:r>
          </a:p>
          <a:p>
            <a:pPr>
              <a:spcBef>
                <a:spcPts val="0"/>
              </a:spcBef>
              <a:spcAft>
                <a:spcPts val="600"/>
              </a:spcAft>
            </a:pPr>
            <a:r>
              <a:rPr lang="en-AU" dirty="0"/>
              <a:t>The ‘Notice of Intent’ will </a:t>
            </a:r>
            <a:r>
              <a:rPr lang="en-AU" dirty="0" smtClean="0"/>
              <a:t>specify, </a:t>
            </a:r>
            <a:r>
              <a:rPr lang="en-AU" dirty="0"/>
              <a:t>in detail, the process, requirements and timeline that a school must comply </a:t>
            </a:r>
            <a:r>
              <a:rPr lang="en-AU" dirty="0" smtClean="0"/>
              <a:t>with.</a:t>
            </a:r>
          </a:p>
          <a:p>
            <a:pPr>
              <a:spcBef>
                <a:spcPts val="0"/>
              </a:spcBef>
              <a:spcAft>
                <a:spcPts val="600"/>
              </a:spcAft>
            </a:pPr>
            <a:r>
              <a:rPr lang="en-AU" dirty="0" smtClean="0"/>
              <a:t>In the event </a:t>
            </a:r>
            <a:r>
              <a:rPr lang="en-AU" dirty="0"/>
              <a:t>of continued non-compliance</a:t>
            </a:r>
            <a:r>
              <a:rPr lang="en-AU" dirty="0" smtClean="0"/>
              <a:t>, </a:t>
            </a:r>
            <a:r>
              <a:rPr lang="en-AU" dirty="0"/>
              <a:t>the Authority will not accept the school grades for the pair of units at the end of the year. </a:t>
            </a:r>
            <a:endParaRPr lang="en-AU" dirty="0" smtClean="0"/>
          </a:p>
          <a:p>
            <a:pPr lvl="1">
              <a:spcBef>
                <a:spcPts val="0"/>
              </a:spcBef>
              <a:spcAft>
                <a:spcPts val="600"/>
              </a:spcAft>
            </a:pPr>
            <a:r>
              <a:rPr lang="en-AU" dirty="0" smtClean="0"/>
              <a:t>In this case, the Authority will apply adjusted grades.</a:t>
            </a:r>
          </a:p>
          <a:p>
            <a:pPr marL="0" indent="0">
              <a:buNone/>
            </a:pPr>
            <a:endParaRPr lang="en-AU" dirty="0" smtClean="0"/>
          </a:p>
        </p:txBody>
      </p:sp>
      <p:sp>
        <p:nvSpPr>
          <p:cNvPr id="3" name="Title 2"/>
          <p:cNvSpPr>
            <a:spLocks noGrp="1"/>
          </p:cNvSpPr>
          <p:nvPr>
            <p:ph type="title"/>
          </p:nvPr>
        </p:nvSpPr>
        <p:spPr/>
        <p:txBody>
          <a:bodyPr/>
          <a:lstStyle/>
          <a:p>
            <a:r>
              <a:rPr lang="en-AU" dirty="0" smtClean="0"/>
              <a:t>Non-approval of School Grades</a:t>
            </a:r>
            <a:endParaRPr lang="en-AU" dirty="0"/>
          </a:p>
        </p:txBody>
      </p:sp>
    </p:spTree>
    <p:extLst>
      <p:ext uri="{BB962C8B-B14F-4D97-AF65-F5344CB8AC3E}">
        <p14:creationId xmlns:p14="http://schemas.microsoft.com/office/powerpoint/2010/main" val="1897975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spcBef>
                <a:spcPts val="0"/>
              </a:spcBef>
              <a:spcAft>
                <a:spcPts val="600"/>
              </a:spcAft>
            </a:pPr>
            <a:r>
              <a:rPr lang="en-AU" dirty="0" smtClean="0"/>
              <a:t>School identified for a grading review</a:t>
            </a:r>
            <a:endParaRPr lang="en-AU" dirty="0"/>
          </a:p>
          <a:p>
            <a:pPr>
              <a:spcBef>
                <a:spcPts val="0"/>
              </a:spcBef>
              <a:spcAft>
                <a:spcPts val="600"/>
              </a:spcAft>
            </a:pPr>
            <a:r>
              <a:rPr lang="en-AU" dirty="0" smtClean="0"/>
              <a:t>Conduct initial grading review  (mid-Term 1 onwards)</a:t>
            </a:r>
          </a:p>
          <a:p>
            <a:pPr lvl="1">
              <a:spcBef>
                <a:spcPts val="0"/>
              </a:spcBef>
              <a:spcAft>
                <a:spcPts val="600"/>
              </a:spcAft>
            </a:pPr>
            <a:r>
              <a:rPr lang="en-AU" dirty="0" smtClean="0"/>
              <a:t>Principal </a:t>
            </a:r>
            <a:r>
              <a:rPr lang="en-AU" dirty="0"/>
              <a:t>Consultant	</a:t>
            </a:r>
            <a:endParaRPr lang="en-AU" dirty="0" smtClean="0"/>
          </a:p>
          <a:p>
            <a:pPr lvl="1">
              <a:spcBef>
                <a:spcPts val="0"/>
              </a:spcBef>
              <a:spcAft>
                <a:spcPts val="600"/>
              </a:spcAft>
            </a:pPr>
            <a:r>
              <a:rPr lang="en-AU" dirty="0" smtClean="0"/>
              <a:t>If high level of non-compliance, issue Notice of intent – potential </a:t>
            </a:r>
            <a:br>
              <a:rPr lang="en-AU" dirty="0" smtClean="0"/>
            </a:br>
            <a:r>
              <a:rPr lang="en-AU" dirty="0" smtClean="0"/>
              <a:t>non-approval of grades </a:t>
            </a:r>
          </a:p>
          <a:p>
            <a:pPr>
              <a:spcBef>
                <a:spcPts val="0"/>
              </a:spcBef>
              <a:spcAft>
                <a:spcPts val="600"/>
              </a:spcAft>
            </a:pPr>
            <a:r>
              <a:rPr lang="en-AU" dirty="0" smtClean="0"/>
              <a:t>Conduct follow-up grading review </a:t>
            </a:r>
            <a:r>
              <a:rPr lang="en-AU" dirty="0"/>
              <a:t>(</a:t>
            </a:r>
            <a:r>
              <a:rPr lang="en-AU" dirty="0" smtClean="0"/>
              <a:t>1–3 weeks post-first visit</a:t>
            </a:r>
            <a:r>
              <a:rPr lang="en-AU" dirty="0"/>
              <a:t>)</a:t>
            </a:r>
            <a:endParaRPr lang="en-AU" dirty="0" smtClean="0"/>
          </a:p>
          <a:p>
            <a:pPr lvl="1">
              <a:spcBef>
                <a:spcPts val="0"/>
              </a:spcBef>
              <a:spcAft>
                <a:spcPts val="600"/>
              </a:spcAft>
            </a:pPr>
            <a:r>
              <a:rPr lang="en-AU" dirty="0"/>
              <a:t>Principal Consultant and senior practicing teacher </a:t>
            </a:r>
          </a:p>
          <a:p>
            <a:pPr lvl="1">
              <a:spcBef>
                <a:spcPts val="0"/>
              </a:spcBef>
              <a:spcAft>
                <a:spcPts val="600"/>
              </a:spcAft>
            </a:pPr>
            <a:r>
              <a:rPr lang="en-AU" dirty="0" smtClean="0"/>
              <a:t>If high level of non-compliance remains, issue Confirmation of notice of intent to not approve grades </a:t>
            </a:r>
          </a:p>
          <a:p>
            <a:pPr lvl="0">
              <a:spcBef>
                <a:spcPts val="0"/>
              </a:spcBef>
              <a:spcAft>
                <a:spcPts val="600"/>
              </a:spcAft>
            </a:pPr>
            <a:r>
              <a:rPr lang="en-AU" dirty="0" smtClean="0"/>
              <a:t>Moderation program concludes (mid-Term 3)</a:t>
            </a:r>
          </a:p>
          <a:p>
            <a:pPr lvl="0"/>
            <a:endParaRPr lang="en-AU" dirty="0"/>
          </a:p>
        </p:txBody>
      </p:sp>
      <p:sp>
        <p:nvSpPr>
          <p:cNvPr id="3" name="Title 2"/>
          <p:cNvSpPr>
            <a:spLocks noGrp="1"/>
          </p:cNvSpPr>
          <p:nvPr>
            <p:ph type="title"/>
          </p:nvPr>
        </p:nvSpPr>
        <p:spPr/>
        <p:txBody>
          <a:bodyPr/>
          <a:lstStyle/>
          <a:p>
            <a:r>
              <a:rPr lang="en-AU" dirty="0" smtClean="0"/>
              <a:t>Non-approval of </a:t>
            </a:r>
            <a:r>
              <a:rPr lang="en-AU" dirty="0"/>
              <a:t>School </a:t>
            </a:r>
            <a:r>
              <a:rPr lang="en-AU" dirty="0" smtClean="0"/>
              <a:t>Grades – Sequence (1)</a:t>
            </a:r>
            <a:endParaRPr lang="en-AU" dirty="0"/>
          </a:p>
        </p:txBody>
      </p:sp>
    </p:spTree>
    <p:extLst>
      <p:ext uri="{BB962C8B-B14F-4D97-AF65-F5344CB8AC3E}">
        <p14:creationId xmlns:p14="http://schemas.microsoft.com/office/powerpoint/2010/main" val="6758104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spcBef>
                <a:spcPts val="0"/>
              </a:spcBef>
              <a:spcAft>
                <a:spcPts val="600"/>
              </a:spcAft>
            </a:pPr>
            <a:r>
              <a:rPr lang="en-AU" dirty="0" smtClean="0"/>
              <a:t>Review the submitted proposed grade distributions (last two weeks of Term 3)</a:t>
            </a:r>
          </a:p>
          <a:p>
            <a:pPr lvl="1">
              <a:spcBef>
                <a:spcPts val="0"/>
              </a:spcBef>
              <a:spcAft>
                <a:spcPts val="600"/>
              </a:spcAft>
            </a:pPr>
            <a:r>
              <a:rPr lang="en-AU" dirty="0"/>
              <a:t>Principal </a:t>
            </a:r>
            <a:r>
              <a:rPr lang="en-AU" dirty="0" smtClean="0"/>
              <a:t>Consultant</a:t>
            </a:r>
          </a:p>
          <a:p>
            <a:pPr>
              <a:spcBef>
                <a:spcPts val="0"/>
              </a:spcBef>
              <a:spcAft>
                <a:spcPts val="600"/>
              </a:spcAft>
            </a:pPr>
            <a:r>
              <a:rPr lang="en-AU" dirty="0"/>
              <a:t>If </a:t>
            </a:r>
            <a:r>
              <a:rPr lang="en-AU" dirty="0" smtClean="0"/>
              <a:t>the grade distribution is not approved, conduct a single follow-up grading review (one week’s notice)</a:t>
            </a:r>
          </a:p>
          <a:p>
            <a:pPr lvl="1">
              <a:spcBef>
                <a:spcPts val="0"/>
              </a:spcBef>
              <a:spcAft>
                <a:spcPts val="600"/>
              </a:spcAft>
            </a:pPr>
            <a:r>
              <a:rPr lang="en-AU" dirty="0"/>
              <a:t>Principal Consultant and senior practicing teacher </a:t>
            </a:r>
          </a:p>
          <a:p>
            <a:pPr>
              <a:spcBef>
                <a:spcPts val="0"/>
              </a:spcBef>
              <a:spcAft>
                <a:spcPts val="600"/>
              </a:spcAft>
            </a:pPr>
            <a:r>
              <a:rPr lang="en-AU" dirty="0" smtClean="0"/>
              <a:t>If high level of non-compliance is evident, re-issue Confirmation of Notice of intent to not approve grades </a:t>
            </a:r>
          </a:p>
        </p:txBody>
      </p:sp>
      <p:sp>
        <p:nvSpPr>
          <p:cNvPr id="7" name="Title 6"/>
          <p:cNvSpPr>
            <a:spLocks noGrp="1"/>
          </p:cNvSpPr>
          <p:nvPr>
            <p:ph type="title"/>
          </p:nvPr>
        </p:nvSpPr>
        <p:spPr/>
        <p:txBody>
          <a:bodyPr/>
          <a:lstStyle/>
          <a:p>
            <a:r>
              <a:rPr lang="en-AU" dirty="0"/>
              <a:t>Non-approval of School Grades– Sequence </a:t>
            </a:r>
            <a:r>
              <a:rPr lang="en-AU" dirty="0" smtClean="0"/>
              <a:t>(2)</a:t>
            </a:r>
            <a:endParaRPr lang="en-AU" dirty="0"/>
          </a:p>
        </p:txBody>
      </p:sp>
    </p:spTree>
    <p:extLst>
      <p:ext uri="{BB962C8B-B14F-4D97-AF65-F5344CB8AC3E}">
        <p14:creationId xmlns:p14="http://schemas.microsoft.com/office/powerpoint/2010/main" val="6192798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0"/>
              </a:spcBef>
              <a:spcAft>
                <a:spcPts val="600"/>
              </a:spcAft>
            </a:pPr>
            <a:r>
              <a:rPr lang="en-AU" dirty="0" smtClean="0"/>
              <a:t>Compare proposed grade distributions and achievement data against the final grade distributions (first two weeks in October).</a:t>
            </a:r>
          </a:p>
          <a:p>
            <a:pPr lvl="1">
              <a:spcBef>
                <a:spcPts val="0"/>
              </a:spcBef>
              <a:spcAft>
                <a:spcPts val="600"/>
              </a:spcAft>
            </a:pPr>
            <a:r>
              <a:rPr lang="en-AU" dirty="0" smtClean="0"/>
              <a:t>If non acceptable variation to advised grade distribution exists: </a:t>
            </a:r>
          </a:p>
          <a:p>
            <a:pPr lvl="2">
              <a:spcBef>
                <a:spcPts val="0"/>
              </a:spcBef>
              <a:spcAft>
                <a:spcPts val="600"/>
              </a:spcAft>
            </a:pPr>
            <a:r>
              <a:rPr lang="en-AU" sz="2200" dirty="0" smtClean="0"/>
              <a:t>issue Authority-approved grades</a:t>
            </a:r>
          </a:p>
          <a:p>
            <a:pPr lvl="2">
              <a:spcBef>
                <a:spcPts val="0"/>
              </a:spcBef>
              <a:spcAft>
                <a:spcPts val="600"/>
              </a:spcAft>
            </a:pPr>
            <a:r>
              <a:rPr lang="en-AU" sz="2200" dirty="0" smtClean="0"/>
              <a:t>indicate opportunity for appeal process.</a:t>
            </a:r>
          </a:p>
          <a:p>
            <a:pPr>
              <a:spcBef>
                <a:spcPts val="0"/>
              </a:spcBef>
              <a:spcAft>
                <a:spcPts val="600"/>
              </a:spcAft>
            </a:pPr>
            <a:r>
              <a:rPr lang="en-AU" dirty="0" smtClean="0"/>
              <a:t>Issue statement of outcome of appeal to provider. </a:t>
            </a:r>
            <a:endParaRPr lang="en-AU" dirty="0"/>
          </a:p>
        </p:txBody>
      </p:sp>
      <p:sp>
        <p:nvSpPr>
          <p:cNvPr id="7" name="Title 6"/>
          <p:cNvSpPr>
            <a:spLocks noGrp="1"/>
          </p:cNvSpPr>
          <p:nvPr>
            <p:ph type="title"/>
          </p:nvPr>
        </p:nvSpPr>
        <p:spPr/>
        <p:txBody>
          <a:bodyPr/>
          <a:lstStyle/>
          <a:p>
            <a:r>
              <a:rPr lang="en-AU" dirty="0" smtClean="0"/>
              <a:t>Non-approval of </a:t>
            </a:r>
            <a:r>
              <a:rPr lang="en-AU" dirty="0"/>
              <a:t>School Grades– </a:t>
            </a:r>
            <a:r>
              <a:rPr lang="en-AU" dirty="0" smtClean="0"/>
              <a:t>Sequence (3)</a:t>
            </a:r>
            <a:endParaRPr lang="en-AU" dirty="0"/>
          </a:p>
        </p:txBody>
      </p:sp>
    </p:spTree>
    <p:extLst>
      <p:ext uri="{BB962C8B-B14F-4D97-AF65-F5344CB8AC3E}">
        <p14:creationId xmlns:p14="http://schemas.microsoft.com/office/powerpoint/2010/main" val="38556023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56642"/>
            <a:ext cx="8928992" cy="3575348"/>
          </a:xfrm>
        </p:spPr>
        <p:txBody>
          <a:bodyPr/>
          <a:lstStyle/>
          <a:p>
            <a:r>
              <a:rPr lang="en-AU" dirty="0" smtClean="0"/>
              <a:t>Adjustments for students</a:t>
            </a:r>
            <a:endParaRPr lang="en-AU" dirty="0"/>
          </a:p>
        </p:txBody>
      </p:sp>
    </p:spTree>
    <p:extLst>
      <p:ext uri="{BB962C8B-B14F-4D97-AF65-F5344CB8AC3E}">
        <p14:creationId xmlns:p14="http://schemas.microsoft.com/office/powerpoint/2010/main" val="1945875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0"/>
              </a:spcBef>
              <a:spcAft>
                <a:spcPts val="600"/>
              </a:spcAft>
            </a:pPr>
            <a:r>
              <a:rPr lang="en-AU" dirty="0"/>
              <a:t>Adjustments will be made to OLNA </a:t>
            </a:r>
            <a:r>
              <a:rPr lang="en-AU" dirty="0" smtClean="0"/>
              <a:t>conditions if a student’s </a:t>
            </a:r>
            <a:r>
              <a:rPr lang="en-AU" dirty="0"/>
              <a:t>access to the assessment is significantly affected by a disability, impairment, illness or impediment. </a:t>
            </a:r>
          </a:p>
          <a:p>
            <a:pPr>
              <a:spcBef>
                <a:spcPts val="0"/>
              </a:spcBef>
              <a:spcAft>
                <a:spcPts val="600"/>
              </a:spcAft>
            </a:pPr>
            <a:r>
              <a:rPr lang="en-AU" dirty="0"/>
              <a:t>Evidence of a disability diagnosed by a </a:t>
            </a:r>
            <a:r>
              <a:rPr lang="en-AU" b="1" dirty="0" smtClean="0"/>
              <a:t>relevant medical </a:t>
            </a:r>
            <a:r>
              <a:rPr lang="en-AU" b="1" dirty="0"/>
              <a:t>professional</a:t>
            </a:r>
            <a:r>
              <a:rPr lang="en-AU" dirty="0"/>
              <a:t> is required for adjustment</a:t>
            </a:r>
            <a:r>
              <a:rPr lang="en-AU" dirty="0" smtClean="0"/>
              <a:t>.</a:t>
            </a:r>
          </a:p>
          <a:p>
            <a:pPr marL="0" indent="0">
              <a:spcBef>
                <a:spcPts val="0"/>
              </a:spcBef>
              <a:spcAft>
                <a:spcPts val="600"/>
              </a:spcAft>
              <a:buNone/>
            </a:pPr>
            <a:r>
              <a:rPr lang="en-AU" dirty="0">
                <a:hlinkClick r:id="rId3"/>
              </a:rPr>
              <a:t>https://</a:t>
            </a:r>
            <a:r>
              <a:rPr lang="en-AU" dirty="0" smtClean="0">
                <a:hlinkClick r:id="rId3"/>
              </a:rPr>
              <a:t>senior-secondary.scsa.wa.edu.au/assessment/disability-adjustment-guidelines</a:t>
            </a:r>
            <a:r>
              <a:rPr lang="en-AU" dirty="0" smtClean="0"/>
              <a:t> </a:t>
            </a:r>
            <a:endParaRPr lang="en-AU" dirty="0"/>
          </a:p>
        </p:txBody>
      </p:sp>
      <p:sp>
        <p:nvSpPr>
          <p:cNvPr id="3" name="Title 2"/>
          <p:cNvSpPr>
            <a:spLocks noGrp="1"/>
          </p:cNvSpPr>
          <p:nvPr>
            <p:ph type="title"/>
          </p:nvPr>
        </p:nvSpPr>
        <p:spPr/>
        <p:txBody>
          <a:bodyPr/>
          <a:lstStyle/>
          <a:p>
            <a:r>
              <a:rPr lang="en-AU" dirty="0"/>
              <a:t>OLNA – </a:t>
            </a:r>
            <a:r>
              <a:rPr lang="en-AU" dirty="0" smtClean="0"/>
              <a:t>Disability Adjustments</a:t>
            </a:r>
            <a:endParaRPr lang="en-AU" dirty="0"/>
          </a:p>
        </p:txBody>
      </p:sp>
    </p:spTree>
    <p:extLst>
      <p:ext uri="{BB962C8B-B14F-4D97-AF65-F5344CB8AC3E}">
        <p14:creationId xmlns:p14="http://schemas.microsoft.com/office/powerpoint/2010/main" val="11066033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spcBef>
                <a:spcPts val="0"/>
              </a:spcBef>
              <a:spcAft>
                <a:spcPts val="600"/>
              </a:spcAft>
              <a:buNone/>
            </a:pPr>
            <a:r>
              <a:rPr lang="en-AU" dirty="0" smtClean="0"/>
              <a:t>Students registered as eligible to be enrolled in a Year 12 EAL/D courses will be granted an extra ten minutes to complete the reading, writing and numeracy components of the OLNA.</a:t>
            </a:r>
          </a:p>
          <a:p>
            <a:pPr lvl="0">
              <a:spcBef>
                <a:spcPts val="0"/>
              </a:spcBef>
              <a:spcAft>
                <a:spcPts val="600"/>
              </a:spcAft>
            </a:pPr>
            <a:r>
              <a:rPr lang="en-AU" dirty="0" smtClean="0"/>
              <a:t>Students may apply for EAL/D eligibility from when they are in Year 9.</a:t>
            </a:r>
            <a:endParaRPr lang="en-AU" dirty="0"/>
          </a:p>
          <a:p>
            <a:pPr lvl="0">
              <a:spcBef>
                <a:spcPts val="0"/>
              </a:spcBef>
              <a:spcAft>
                <a:spcPts val="600"/>
              </a:spcAft>
            </a:pPr>
            <a:r>
              <a:rPr lang="en-AU" dirty="0" smtClean="0"/>
              <a:t>Students do not need to re-apply for EAL/D eligibility every year.</a:t>
            </a:r>
            <a:endParaRPr lang="en-AU" dirty="0"/>
          </a:p>
          <a:p>
            <a:pPr marL="0" lvl="0" indent="0">
              <a:spcBef>
                <a:spcPts val="0"/>
              </a:spcBef>
              <a:spcAft>
                <a:spcPts val="600"/>
              </a:spcAft>
              <a:buNone/>
            </a:pPr>
            <a:r>
              <a:rPr lang="en-AU" dirty="0">
                <a:hlinkClick r:id="rId3"/>
              </a:rPr>
              <a:t>https://</a:t>
            </a:r>
            <a:r>
              <a:rPr lang="en-AU" dirty="0" smtClean="0">
                <a:hlinkClick r:id="rId3"/>
              </a:rPr>
              <a:t>senior-secondary.scsa.wa.edu.au/syllabus-and-support-materials/english/english-as-an-additional-language-or-dialect</a:t>
            </a:r>
            <a:r>
              <a:rPr lang="en-AU" dirty="0" smtClean="0"/>
              <a:t> </a:t>
            </a:r>
          </a:p>
        </p:txBody>
      </p:sp>
      <p:sp>
        <p:nvSpPr>
          <p:cNvPr id="3" name="Title 2"/>
          <p:cNvSpPr>
            <a:spLocks noGrp="1"/>
          </p:cNvSpPr>
          <p:nvPr>
            <p:ph type="title"/>
          </p:nvPr>
        </p:nvSpPr>
        <p:spPr/>
        <p:txBody>
          <a:bodyPr/>
          <a:lstStyle/>
          <a:p>
            <a:r>
              <a:rPr lang="en-AU" dirty="0" smtClean="0"/>
              <a:t>OLNA – Provisions for EAL/D Students</a:t>
            </a:r>
            <a:endParaRPr lang="en-AU" dirty="0"/>
          </a:p>
        </p:txBody>
      </p:sp>
    </p:spTree>
    <p:extLst>
      <p:ext uri="{BB962C8B-B14F-4D97-AF65-F5344CB8AC3E}">
        <p14:creationId xmlns:p14="http://schemas.microsoft.com/office/powerpoint/2010/main" val="42125896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spcBef>
                <a:spcPts val="0"/>
              </a:spcBef>
              <a:spcAft>
                <a:spcPts val="600"/>
              </a:spcAft>
              <a:buNone/>
            </a:pPr>
            <a:r>
              <a:rPr lang="en-AU" sz="2400" dirty="0" smtClean="0"/>
              <a:t>Special examination arrangements </a:t>
            </a:r>
          </a:p>
          <a:p>
            <a:pPr>
              <a:spcBef>
                <a:spcPts val="0"/>
              </a:spcBef>
              <a:spcAft>
                <a:spcPts val="600"/>
              </a:spcAft>
            </a:pPr>
            <a:r>
              <a:rPr lang="en-AU" sz="2400" dirty="0" smtClean="0"/>
              <a:t>Candidates who have a temporary or permanent disability, illness and/or specific learning disability that could disadvantage them in timed assessments</a:t>
            </a:r>
          </a:p>
          <a:p>
            <a:pPr>
              <a:spcBef>
                <a:spcPts val="0"/>
              </a:spcBef>
              <a:spcAft>
                <a:spcPts val="600"/>
              </a:spcAft>
            </a:pPr>
            <a:r>
              <a:rPr lang="en-AU" sz="2400" dirty="0" smtClean="0"/>
              <a:t>Comprehensive evidence required that includes a diagnosis and demonstrated functional impact</a:t>
            </a:r>
          </a:p>
          <a:p>
            <a:pPr>
              <a:spcBef>
                <a:spcPts val="0"/>
              </a:spcBef>
              <a:spcAft>
                <a:spcPts val="1200"/>
              </a:spcAft>
            </a:pPr>
            <a:r>
              <a:rPr lang="en-AU" sz="2400" dirty="0" smtClean="0"/>
              <a:t>Application is made prior to the examination</a:t>
            </a:r>
          </a:p>
          <a:p>
            <a:pPr marL="0" indent="0">
              <a:spcBef>
                <a:spcPts val="0"/>
              </a:spcBef>
              <a:spcAft>
                <a:spcPts val="600"/>
              </a:spcAft>
              <a:buNone/>
            </a:pPr>
            <a:r>
              <a:rPr lang="en-AU" sz="2400" dirty="0" smtClean="0"/>
              <a:t>Sickness/misadventure provisions</a:t>
            </a:r>
          </a:p>
          <a:p>
            <a:pPr>
              <a:spcBef>
                <a:spcPts val="0"/>
              </a:spcBef>
              <a:spcAft>
                <a:spcPts val="600"/>
              </a:spcAft>
            </a:pPr>
            <a:r>
              <a:rPr lang="en-AU" sz="2400" dirty="0" smtClean="0"/>
              <a:t>Candidates who suffer from a temporary sickness, non-permanent disability or an unforeseen event close to or during the examinations</a:t>
            </a:r>
          </a:p>
          <a:p>
            <a:pPr>
              <a:spcBef>
                <a:spcPts val="0"/>
              </a:spcBef>
              <a:spcAft>
                <a:spcPts val="600"/>
              </a:spcAft>
            </a:pPr>
            <a:r>
              <a:rPr lang="en-AU" sz="2400" dirty="0" smtClean="0"/>
              <a:t>Application is made immediately after the examination</a:t>
            </a:r>
          </a:p>
          <a:p>
            <a:endParaRPr lang="en-AU" dirty="0" smtClean="0"/>
          </a:p>
        </p:txBody>
      </p:sp>
      <p:sp>
        <p:nvSpPr>
          <p:cNvPr id="3" name="Title 2"/>
          <p:cNvSpPr>
            <a:spLocks noGrp="1"/>
          </p:cNvSpPr>
          <p:nvPr>
            <p:ph type="title"/>
          </p:nvPr>
        </p:nvSpPr>
        <p:spPr/>
        <p:txBody>
          <a:bodyPr/>
          <a:lstStyle/>
          <a:p>
            <a:r>
              <a:rPr lang="en-AU" smtClean="0"/>
              <a:t>Special Provisions for ATAR Examinations</a:t>
            </a:r>
            <a:endParaRPr lang="en-AU" dirty="0"/>
          </a:p>
        </p:txBody>
      </p:sp>
    </p:spTree>
    <p:extLst>
      <p:ext uri="{BB962C8B-B14F-4D97-AF65-F5344CB8AC3E}">
        <p14:creationId xmlns:p14="http://schemas.microsoft.com/office/powerpoint/2010/main" val="27171286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Bef>
                <a:spcPts val="0"/>
              </a:spcBef>
              <a:spcAft>
                <a:spcPts val="600"/>
              </a:spcAft>
            </a:pPr>
            <a:r>
              <a:rPr lang="en-AU" dirty="0" smtClean="0"/>
              <a:t>Alternative Physical Education Studies and Dance ATAR </a:t>
            </a:r>
            <a:r>
              <a:rPr lang="en-AU" dirty="0"/>
              <a:t>practical examinations are </a:t>
            </a:r>
            <a:r>
              <a:rPr lang="en-AU" dirty="0" smtClean="0"/>
              <a:t>for students with a long-term injury.</a:t>
            </a:r>
          </a:p>
          <a:p>
            <a:pPr>
              <a:spcBef>
                <a:spcPts val="0"/>
              </a:spcBef>
              <a:spcAft>
                <a:spcPts val="600"/>
              </a:spcAft>
            </a:pPr>
            <a:r>
              <a:rPr lang="en-AU" dirty="0" smtClean="0"/>
              <a:t>The school needs to apply by </a:t>
            </a:r>
            <a:r>
              <a:rPr lang="en-AU" b="1" dirty="0"/>
              <a:t>Friday, 27 July</a:t>
            </a:r>
            <a:r>
              <a:rPr lang="en-AU" dirty="0" smtClean="0"/>
              <a:t> for students to sit the alternative practical examination.</a:t>
            </a:r>
          </a:p>
          <a:p>
            <a:pPr>
              <a:spcBef>
                <a:spcPts val="0"/>
              </a:spcBef>
              <a:spcAft>
                <a:spcPts val="600"/>
              </a:spcAft>
            </a:pPr>
            <a:r>
              <a:rPr lang="en-AU" dirty="0" smtClean="0"/>
              <a:t>If there is any doubt that a student will be fit for the practical examination, the school should submit an application.</a:t>
            </a:r>
          </a:p>
          <a:p>
            <a:pPr>
              <a:spcBef>
                <a:spcPts val="0"/>
              </a:spcBef>
              <a:spcAft>
                <a:spcPts val="600"/>
              </a:spcAft>
            </a:pPr>
            <a:r>
              <a:rPr lang="en-AU" dirty="0" smtClean="0"/>
              <a:t>Students with a long-term injury are not eligible for sickness/misadventure consideration.</a:t>
            </a:r>
          </a:p>
          <a:p>
            <a:pPr>
              <a:spcBef>
                <a:spcPts val="0"/>
              </a:spcBef>
              <a:spcAft>
                <a:spcPts val="600"/>
              </a:spcAft>
            </a:pPr>
            <a:r>
              <a:rPr lang="en-AU" dirty="0" smtClean="0"/>
              <a:t>Students who do not sit the practical, and are not eligible for </a:t>
            </a:r>
            <a:r>
              <a:rPr lang="en-AU" dirty="0"/>
              <a:t>sickness/misadventure </a:t>
            </a:r>
            <a:r>
              <a:rPr lang="en-AU" dirty="0" smtClean="0"/>
              <a:t>consideration, do </a:t>
            </a:r>
            <a:r>
              <a:rPr lang="en-AU" dirty="0"/>
              <a:t>not complete the </a:t>
            </a:r>
            <a:r>
              <a:rPr lang="en-AU" dirty="0" smtClean="0"/>
              <a:t>course.</a:t>
            </a:r>
          </a:p>
          <a:p>
            <a:endParaRPr lang="en-AU" dirty="0"/>
          </a:p>
        </p:txBody>
      </p:sp>
      <p:sp>
        <p:nvSpPr>
          <p:cNvPr id="3" name="Title 2"/>
          <p:cNvSpPr>
            <a:spLocks noGrp="1"/>
          </p:cNvSpPr>
          <p:nvPr>
            <p:ph type="title"/>
          </p:nvPr>
        </p:nvSpPr>
        <p:spPr/>
        <p:txBody>
          <a:bodyPr/>
          <a:lstStyle/>
          <a:p>
            <a:r>
              <a:rPr lang="en-AU" dirty="0" smtClean="0"/>
              <a:t>Alternative Practical Examinations</a:t>
            </a:r>
            <a:endParaRPr lang="en-AU" dirty="0"/>
          </a:p>
        </p:txBody>
      </p:sp>
    </p:spTree>
    <p:extLst>
      <p:ext uri="{BB962C8B-B14F-4D97-AF65-F5344CB8AC3E}">
        <p14:creationId xmlns:p14="http://schemas.microsoft.com/office/powerpoint/2010/main" val="814233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56642"/>
            <a:ext cx="8928992" cy="3575348"/>
          </a:xfrm>
        </p:spPr>
        <p:txBody>
          <a:bodyPr/>
          <a:lstStyle/>
          <a:p>
            <a:r>
              <a:rPr lang="en-AU" dirty="0"/>
              <a:t>2018 </a:t>
            </a:r>
            <a:r>
              <a:rPr lang="en-AU" dirty="0" smtClean="0"/>
              <a:t>– communications </a:t>
            </a:r>
            <a:r>
              <a:rPr lang="en-AU" dirty="0"/>
              <a:t>and processes</a:t>
            </a:r>
          </a:p>
        </p:txBody>
      </p:sp>
    </p:spTree>
    <p:extLst>
      <p:ext uri="{BB962C8B-B14F-4D97-AF65-F5344CB8AC3E}">
        <p14:creationId xmlns:p14="http://schemas.microsoft.com/office/powerpoint/2010/main" val="3322114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1138415"/>
            <a:ext cx="4362798" cy="3737592"/>
          </a:xfrm>
        </p:spPr>
        <p:txBody>
          <a:bodyPr>
            <a:noAutofit/>
          </a:bodyPr>
          <a:lstStyle/>
          <a:p>
            <a:pPr>
              <a:spcBef>
                <a:spcPts val="0"/>
              </a:spcBef>
              <a:spcAft>
                <a:spcPts val="600"/>
              </a:spcAft>
            </a:pPr>
            <a:r>
              <a:rPr lang="en-AU" sz="2200" dirty="0" smtClean="0"/>
              <a:t>Guidelines developed to assist schools and teachers to plan for and make decisions about how the curriculum is implemented.</a:t>
            </a:r>
          </a:p>
          <a:p>
            <a:pPr>
              <a:spcBef>
                <a:spcPts val="0"/>
              </a:spcBef>
              <a:spcAft>
                <a:spcPts val="600"/>
              </a:spcAft>
            </a:pPr>
            <a:r>
              <a:rPr lang="en-AU" sz="2200" dirty="0" smtClean="0"/>
              <a:t>The curriculum is mandated; students need to be given adequate time in their timetable to cover the curriculum and allow for meaningful assessment. </a:t>
            </a:r>
            <a:endParaRPr lang="en-AU" sz="2200" dirty="0"/>
          </a:p>
        </p:txBody>
      </p:sp>
      <p:pic>
        <p:nvPicPr>
          <p:cNvPr id="5" name="Content Placeholder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1699" r="1699"/>
          <a:stretch/>
        </p:blipFill>
        <p:spPr>
          <a:xfrm>
            <a:off x="4470303" y="1138414"/>
            <a:ext cx="4447674" cy="2052000"/>
          </a:xfrm>
        </p:spPr>
      </p:pic>
      <p:sp>
        <p:nvSpPr>
          <p:cNvPr id="3" name="Title 2"/>
          <p:cNvSpPr>
            <a:spLocks noGrp="1"/>
          </p:cNvSpPr>
          <p:nvPr>
            <p:ph type="title"/>
          </p:nvPr>
        </p:nvSpPr>
        <p:spPr/>
        <p:txBody>
          <a:bodyPr/>
          <a:lstStyle/>
          <a:p>
            <a:r>
              <a:rPr lang="en-AU" dirty="0" smtClean="0"/>
              <a:t>Notional </a:t>
            </a:r>
            <a:r>
              <a:rPr lang="en-AU" dirty="0"/>
              <a:t>Times </a:t>
            </a:r>
            <a:r>
              <a:rPr lang="en-AU" dirty="0" smtClean="0"/>
              <a:t>(not mandated)</a:t>
            </a:r>
            <a:endParaRPr lang="en-AU" dirty="0"/>
          </a:p>
        </p:txBody>
      </p:sp>
      <p:sp>
        <p:nvSpPr>
          <p:cNvPr id="6" name="Content Placeholder 1"/>
          <p:cNvSpPr txBox="1">
            <a:spLocks/>
          </p:cNvSpPr>
          <p:nvPr/>
        </p:nvSpPr>
        <p:spPr>
          <a:xfrm>
            <a:off x="4470302" y="3435846"/>
            <a:ext cx="4566193" cy="1296144"/>
          </a:xfrm>
          <a:prstGeom prst="rect">
            <a:avLst/>
          </a:prstGeom>
        </p:spPr>
        <p:txBody>
          <a:bodyPr vert="horz" lIns="91440" tIns="45720" rIns="91440" bIns="45720" rtlCol="0">
            <a:noAutofit/>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mn-lt"/>
                <a:ea typeface="+mn-ea"/>
                <a:cs typeface="+mn-cs"/>
              </a:defRPr>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mn-lt"/>
                <a:ea typeface="+mn-ea"/>
                <a:cs typeface="+mn-cs"/>
              </a:defRPr>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AU" sz="1800" dirty="0" smtClean="0"/>
              <a:t>*Learning </a:t>
            </a:r>
            <a:r>
              <a:rPr lang="en-AU" sz="1800" dirty="0"/>
              <a:t>areas </a:t>
            </a:r>
            <a:r>
              <a:rPr lang="en-AU" sz="1800" dirty="0" smtClean="0"/>
              <a:t>not </a:t>
            </a:r>
            <a:r>
              <a:rPr lang="en-AU" sz="1800" dirty="0"/>
              <a:t>mandated after Year 8</a:t>
            </a:r>
            <a:r>
              <a:rPr lang="en-AU" sz="1800" dirty="0" smtClean="0"/>
              <a:t>.</a:t>
            </a:r>
          </a:p>
          <a:p>
            <a:pPr marL="0" indent="0">
              <a:spcBef>
                <a:spcPts val="0"/>
              </a:spcBef>
              <a:spcAft>
                <a:spcPts val="600"/>
              </a:spcAft>
              <a:buNone/>
            </a:pPr>
            <a:r>
              <a:rPr lang="en-AU" sz="1800" dirty="0" smtClean="0"/>
              <a:t>** ‘</a:t>
            </a:r>
            <a:r>
              <a:rPr lang="en-AU" sz="1800" dirty="0"/>
              <a:t>Unallocated time’ would actually be greater than shown, depending on the number of hours of teaching per week at each school.</a:t>
            </a:r>
          </a:p>
        </p:txBody>
      </p:sp>
    </p:spTree>
    <p:extLst>
      <p:ext uri="{BB962C8B-B14F-4D97-AF65-F5344CB8AC3E}">
        <p14:creationId xmlns:p14="http://schemas.microsoft.com/office/powerpoint/2010/main" val="2058089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600"/>
              </a:spcAft>
            </a:pPr>
            <a:r>
              <a:rPr lang="en-AU" dirty="0" smtClean="0"/>
              <a:t>Messages for staff in schools are communicated via the </a:t>
            </a:r>
            <a:r>
              <a:rPr lang="en-AU" i="1" dirty="0" smtClean="0"/>
              <a:t>11to12</a:t>
            </a:r>
            <a:r>
              <a:rPr lang="en-AU" dirty="0" smtClean="0"/>
              <a:t> and </a:t>
            </a:r>
            <a:br>
              <a:rPr lang="en-AU" dirty="0" smtClean="0"/>
            </a:br>
            <a:r>
              <a:rPr lang="en-AU" i="1" dirty="0" smtClean="0"/>
              <a:t>Kto10 Circulars</a:t>
            </a:r>
            <a:r>
              <a:rPr lang="en-AU" dirty="0" smtClean="0"/>
              <a:t>. </a:t>
            </a:r>
          </a:p>
          <a:p>
            <a:pPr lvl="1">
              <a:spcBef>
                <a:spcPts val="0"/>
              </a:spcBef>
              <a:spcAft>
                <a:spcPts val="600"/>
              </a:spcAft>
            </a:pPr>
            <a:r>
              <a:rPr lang="en-AU" dirty="0"/>
              <a:t>Teachers should sign up to receive </a:t>
            </a:r>
            <a:r>
              <a:rPr lang="en-AU" dirty="0" smtClean="0"/>
              <a:t>these.</a:t>
            </a:r>
            <a:endParaRPr lang="en-AU" dirty="0"/>
          </a:p>
          <a:p>
            <a:pPr>
              <a:spcBef>
                <a:spcPts val="0"/>
              </a:spcBef>
              <a:spcAft>
                <a:spcPts val="600"/>
              </a:spcAft>
            </a:pPr>
            <a:r>
              <a:rPr lang="en-AU" dirty="0" smtClean="0"/>
              <a:t>Letters to Principals with important information are emailed. Principals are expected to share the letters with their staff</a:t>
            </a:r>
            <a:r>
              <a:rPr lang="en-AU" dirty="0"/>
              <a:t>. </a:t>
            </a:r>
            <a:endParaRPr lang="en-AU" dirty="0" smtClean="0"/>
          </a:p>
          <a:p>
            <a:pPr>
              <a:spcBef>
                <a:spcPts val="0"/>
              </a:spcBef>
              <a:spcAft>
                <a:spcPts val="600"/>
              </a:spcAft>
            </a:pPr>
            <a:r>
              <a:rPr lang="en-AU" dirty="0" smtClean="0"/>
              <a:t>These communications are then published on the Authority’s website. </a:t>
            </a:r>
          </a:p>
        </p:txBody>
      </p:sp>
      <p:sp>
        <p:nvSpPr>
          <p:cNvPr id="3" name="Title 2"/>
          <p:cNvSpPr>
            <a:spLocks noGrp="1"/>
          </p:cNvSpPr>
          <p:nvPr>
            <p:ph type="title"/>
          </p:nvPr>
        </p:nvSpPr>
        <p:spPr/>
        <p:txBody>
          <a:bodyPr/>
          <a:lstStyle/>
          <a:p>
            <a:r>
              <a:rPr lang="en-AU" smtClean="0"/>
              <a:t>Communications</a:t>
            </a:r>
            <a:endParaRPr lang="en-AU" dirty="0"/>
          </a:p>
        </p:txBody>
      </p:sp>
    </p:spTree>
    <p:extLst>
      <p:ext uri="{BB962C8B-B14F-4D97-AF65-F5344CB8AC3E}">
        <p14:creationId xmlns:p14="http://schemas.microsoft.com/office/powerpoint/2010/main" val="9714917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31590"/>
            <a:ext cx="8928992" cy="3744416"/>
          </a:xfrm>
        </p:spPr>
        <p:txBody>
          <a:bodyPr>
            <a:noAutofit/>
          </a:bodyPr>
          <a:lstStyle/>
          <a:p>
            <a:pPr>
              <a:spcBef>
                <a:spcPts val="0"/>
              </a:spcBef>
              <a:spcAft>
                <a:spcPts val="600"/>
              </a:spcAft>
            </a:pPr>
            <a:r>
              <a:rPr lang="en-AU" dirty="0" smtClean="0"/>
              <a:t>There are no more changes to enrolments in ATAR, General, Foundation, Preliminary and VET industry specific courses for Year 12 students and VET qualification estimates (ESQUAL</a:t>
            </a:r>
            <a:r>
              <a:rPr lang="en-AU" dirty="0"/>
              <a:t>) </a:t>
            </a:r>
            <a:r>
              <a:rPr lang="en-AU" dirty="0" smtClean="0"/>
              <a:t>after </a:t>
            </a:r>
            <a:r>
              <a:rPr lang="en-AU" b="1" dirty="0" smtClean="0"/>
              <a:t>Thursday</a:t>
            </a:r>
            <a:r>
              <a:rPr lang="en-AU" dirty="0" smtClean="0"/>
              <a:t> </a:t>
            </a:r>
            <a:r>
              <a:rPr lang="en-AU" b="1" dirty="0" smtClean="0"/>
              <a:t>5 April</a:t>
            </a:r>
            <a:r>
              <a:rPr lang="en-AU" dirty="0" smtClean="0"/>
              <a:t>. </a:t>
            </a:r>
          </a:p>
          <a:p>
            <a:pPr>
              <a:spcBef>
                <a:spcPts val="0"/>
              </a:spcBef>
              <a:spcAft>
                <a:spcPts val="600"/>
              </a:spcAft>
            </a:pPr>
            <a:r>
              <a:rPr lang="en-US" dirty="0" smtClean="0"/>
              <a:t>ESTs must be administered between </a:t>
            </a:r>
            <a:r>
              <a:rPr lang="en-US" b="1" dirty="0" smtClean="0"/>
              <a:t>Monday </a:t>
            </a:r>
            <a:r>
              <a:rPr lang="en-GB" b="1" dirty="0" smtClean="0"/>
              <a:t>7 to Friday 25 May</a:t>
            </a:r>
            <a:r>
              <a:rPr lang="en-GB" dirty="0" smtClean="0"/>
              <a:t>.</a:t>
            </a:r>
            <a:endParaRPr lang="en-AU" dirty="0" smtClean="0"/>
          </a:p>
          <a:p>
            <a:pPr>
              <a:spcBef>
                <a:spcPts val="0"/>
              </a:spcBef>
              <a:spcAft>
                <a:spcPts val="600"/>
              </a:spcAft>
            </a:pPr>
            <a:r>
              <a:rPr lang="en-AU" dirty="0" smtClean="0"/>
              <a:t>Year 12 students are able to withdraw from ATAR courses with practical examination components up until </a:t>
            </a:r>
            <a:r>
              <a:rPr lang="en-AU" b="1" dirty="0" smtClean="0"/>
              <a:t>27 July </a:t>
            </a:r>
            <a:r>
              <a:rPr lang="en-AU" dirty="0" smtClean="0"/>
              <a:t>and from ATAR courses which do not have practical examination components up until </a:t>
            </a:r>
            <a:r>
              <a:rPr lang="en-AU" b="1" dirty="0" smtClean="0"/>
              <a:t>17 August</a:t>
            </a:r>
            <a:r>
              <a:rPr lang="en-AU" dirty="0" smtClean="0"/>
              <a:t>. </a:t>
            </a:r>
          </a:p>
          <a:p>
            <a:pPr>
              <a:spcBef>
                <a:spcPts val="0"/>
              </a:spcBef>
              <a:spcAft>
                <a:spcPts val="600"/>
              </a:spcAft>
            </a:pPr>
            <a:r>
              <a:rPr lang="en-AU" dirty="0" smtClean="0"/>
              <a:t>Year 12 students are able to withdraw from General, Foundation, Preliminary and VET industry specific courses up until </a:t>
            </a:r>
            <a:r>
              <a:rPr lang="en-AU" b="1" dirty="0" smtClean="0"/>
              <a:t>Friday</a:t>
            </a:r>
            <a:r>
              <a:rPr lang="en-AU" dirty="0" smtClean="0"/>
              <a:t> </a:t>
            </a:r>
            <a:r>
              <a:rPr lang="en-AU" b="1" dirty="0" smtClean="0"/>
              <a:t>17 August</a:t>
            </a:r>
            <a:r>
              <a:rPr lang="en-AU" dirty="0" smtClean="0"/>
              <a:t>. </a:t>
            </a:r>
            <a:endParaRPr lang="en-AU" dirty="0"/>
          </a:p>
        </p:txBody>
      </p:sp>
      <p:sp>
        <p:nvSpPr>
          <p:cNvPr id="3" name="Title 2"/>
          <p:cNvSpPr>
            <a:spLocks noGrp="1"/>
          </p:cNvSpPr>
          <p:nvPr>
            <p:ph type="title"/>
          </p:nvPr>
        </p:nvSpPr>
        <p:spPr>
          <a:xfrm>
            <a:off x="107504" y="618108"/>
            <a:ext cx="8928992" cy="528296"/>
          </a:xfrm>
        </p:spPr>
        <p:txBody>
          <a:bodyPr/>
          <a:lstStyle/>
          <a:p>
            <a:r>
              <a:rPr lang="en-AU" dirty="0" smtClean="0"/>
              <a:t>2018 Key Dates for Year </a:t>
            </a:r>
            <a:r>
              <a:rPr lang="en-AU" dirty="0"/>
              <a:t>12 </a:t>
            </a:r>
          </a:p>
        </p:txBody>
      </p:sp>
    </p:spTree>
    <p:extLst>
      <p:ext uri="{BB962C8B-B14F-4D97-AF65-F5344CB8AC3E}">
        <p14:creationId xmlns:p14="http://schemas.microsoft.com/office/powerpoint/2010/main" val="26043500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spcBef>
                <a:spcPts val="0"/>
              </a:spcBef>
              <a:spcAft>
                <a:spcPts val="600"/>
              </a:spcAft>
            </a:pPr>
            <a:r>
              <a:rPr lang="en-AU" dirty="0" smtClean="0"/>
              <a:t>Instructions </a:t>
            </a:r>
            <a:r>
              <a:rPr lang="en-AU" dirty="0"/>
              <a:t>have been provided to </a:t>
            </a:r>
            <a:r>
              <a:rPr lang="en-AU" dirty="0" smtClean="0"/>
              <a:t>schools.</a:t>
            </a:r>
            <a:endParaRPr lang="en-AU" dirty="0"/>
          </a:p>
          <a:p>
            <a:pPr lvl="0">
              <a:spcBef>
                <a:spcPts val="0"/>
              </a:spcBef>
              <a:spcAft>
                <a:spcPts val="600"/>
              </a:spcAft>
            </a:pPr>
            <a:r>
              <a:rPr lang="en-AU" dirty="0"/>
              <a:t>Incorrect or omitted contact details in SIRS may result in </a:t>
            </a:r>
            <a:r>
              <a:rPr lang="en-AU" dirty="0" smtClean="0"/>
              <a:t>schools not receiving important communications.</a:t>
            </a:r>
            <a:endParaRPr lang="en-AU" dirty="0"/>
          </a:p>
          <a:p>
            <a:pPr lvl="0">
              <a:spcBef>
                <a:spcPts val="0"/>
              </a:spcBef>
              <a:spcAft>
                <a:spcPts val="600"/>
              </a:spcAft>
            </a:pPr>
            <a:r>
              <a:rPr lang="en-AU" dirty="0" smtClean="0"/>
              <a:t>Remember </a:t>
            </a:r>
            <a:r>
              <a:rPr lang="en-AU" dirty="0"/>
              <a:t>to update SIRS if there are any changes to key contacts during the </a:t>
            </a:r>
            <a:r>
              <a:rPr lang="en-AU" dirty="0" smtClean="0"/>
              <a:t>year.</a:t>
            </a:r>
            <a:endParaRPr lang="en-AU" dirty="0"/>
          </a:p>
          <a:p>
            <a:endParaRPr lang="en-AU" dirty="0"/>
          </a:p>
        </p:txBody>
      </p:sp>
      <p:sp>
        <p:nvSpPr>
          <p:cNvPr id="3" name="Title 2"/>
          <p:cNvSpPr>
            <a:spLocks noGrp="1"/>
          </p:cNvSpPr>
          <p:nvPr>
            <p:ph type="title"/>
          </p:nvPr>
        </p:nvSpPr>
        <p:spPr/>
        <p:txBody>
          <a:bodyPr/>
          <a:lstStyle/>
          <a:p>
            <a:r>
              <a:rPr lang="en-AU" dirty="0" smtClean="0"/>
              <a:t>New Process to Update SIRS Contacts</a:t>
            </a:r>
            <a:endParaRPr lang="en-AU" dirty="0"/>
          </a:p>
        </p:txBody>
      </p:sp>
    </p:spTree>
    <p:extLst>
      <p:ext uri="{BB962C8B-B14F-4D97-AF65-F5344CB8AC3E}">
        <p14:creationId xmlns:p14="http://schemas.microsoft.com/office/powerpoint/2010/main" val="18821196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56642"/>
            <a:ext cx="8928992" cy="3575348"/>
          </a:xfrm>
        </p:spPr>
        <p:txBody>
          <a:bodyPr/>
          <a:lstStyle/>
          <a:p>
            <a:r>
              <a:rPr lang="en-AU" dirty="0" smtClean="0"/>
              <a:t>Concluding remarks</a:t>
            </a:r>
            <a:endParaRPr lang="en-AU" dirty="0"/>
          </a:p>
        </p:txBody>
      </p:sp>
    </p:spTree>
    <p:extLst>
      <p:ext uri="{BB962C8B-B14F-4D97-AF65-F5344CB8AC3E}">
        <p14:creationId xmlns:p14="http://schemas.microsoft.com/office/powerpoint/2010/main" val="8213233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0825" y="1302387"/>
            <a:ext cx="3097039" cy="599744"/>
          </a:xfrm>
        </p:spPr>
      </p:pic>
      <p:pic>
        <p:nvPicPr>
          <p:cNvPr id="7" name="Content Placeholder 6"/>
          <p:cNvPicPr>
            <a:picLocks noGrp="1" noChangeAspect="1"/>
          </p:cNvPicPr>
          <p:nvPr>
            <p:ph sz="half" idx="13"/>
          </p:nvPr>
        </p:nvPicPr>
        <p:blipFill>
          <a:blip r:embed="rId4">
            <a:extLst>
              <a:ext uri="{28A0092B-C50C-407E-A947-70E740481C1C}">
                <a14:useLocalDpi xmlns:a14="http://schemas.microsoft.com/office/drawing/2010/main" val="0"/>
              </a:ext>
            </a:extLst>
          </a:blip>
          <a:stretch>
            <a:fillRect/>
          </a:stretch>
        </p:blipFill>
        <p:spPr>
          <a:xfrm>
            <a:off x="4849813" y="1275606"/>
            <a:ext cx="3250579" cy="621666"/>
          </a:xfrm>
        </p:spPr>
      </p:pic>
      <p:pic>
        <p:nvPicPr>
          <p:cNvPr id="8" name="Content Placeholder 7"/>
          <p:cNvPicPr>
            <a:picLocks noGrp="1" noChangeAspect="1"/>
          </p:cNvPicPr>
          <p:nvPr>
            <p:ph sz="half" idx="14"/>
          </p:nvPr>
        </p:nvPicPr>
        <p:blipFill>
          <a:blip r:embed="rId5">
            <a:extLst>
              <a:ext uri="{28A0092B-C50C-407E-A947-70E740481C1C}">
                <a14:useLocalDpi xmlns:a14="http://schemas.microsoft.com/office/drawing/2010/main" val="0"/>
              </a:ext>
            </a:extLst>
          </a:blip>
          <a:stretch>
            <a:fillRect/>
          </a:stretch>
        </p:blipFill>
        <p:spPr>
          <a:xfrm>
            <a:off x="322833" y="2611315"/>
            <a:ext cx="3673103" cy="584920"/>
          </a:xfrm>
        </p:spPr>
      </p:pic>
      <p:pic>
        <p:nvPicPr>
          <p:cNvPr id="9" name="Content Placeholder 8"/>
          <p:cNvPicPr>
            <a:picLocks noGrp="1" noChangeAspect="1"/>
          </p:cNvPicPr>
          <p:nvPr>
            <p:ph sz="half" idx="15"/>
          </p:nvPr>
        </p:nvPicPr>
        <p:blipFill>
          <a:blip r:embed="rId6">
            <a:extLst>
              <a:ext uri="{28A0092B-C50C-407E-A947-70E740481C1C}">
                <a14:useLocalDpi xmlns:a14="http://schemas.microsoft.com/office/drawing/2010/main" val="0"/>
              </a:ext>
            </a:extLst>
          </a:blip>
          <a:stretch>
            <a:fillRect/>
          </a:stretch>
        </p:blipFill>
        <p:spPr>
          <a:xfrm>
            <a:off x="4849813" y="2583055"/>
            <a:ext cx="4043362" cy="582477"/>
          </a:xfr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7724" y="3867894"/>
            <a:ext cx="4968552" cy="614719"/>
          </a:xfrm>
          <a:prstGeom prst="rect">
            <a:avLst/>
          </a:prstGeom>
        </p:spPr>
      </p:pic>
    </p:spTree>
    <p:extLst>
      <p:ext uri="{BB962C8B-B14F-4D97-AF65-F5344CB8AC3E}">
        <p14:creationId xmlns:p14="http://schemas.microsoft.com/office/powerpoint/2010/main" val="9262852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283718"/>
            <a:ext cx="8640960" cy="2520280"/>
          </a:xfrm>
        </p:spPr>
        <p:txBody>
          <a:bodyPr>
            <a:normAutofit fontScale="55000" lnSpcReduction="20000"/>
          </a:bodyPr>
          <a:lstStyle/>
          <a:p>
            <a:r>
              <a:rPr lang="en-AU" b="1" dirty="0"/>
              <a:t>Copyright</a:t>
            </a:r>
            <a:endParaRPr lang="en-AU" dirty="0"/>
          </a:p>
          <a:p>
            <a:r>
              <a:rPr lang="en-AU" dirty="0"/>
              <a:t>© School Curriculum and Standards Authority, </a:t>
            </a:r>
            <a:r>
              <a:rPr lang="en-AU" dirty="0" smtClean="0"/>
              <a:t>2018</a:t>
            </a:r>
            <a:endParaRPr lang="en-AU" dirty="0"/>
          </a:p>
          <a:p>
            <a:r>
              <a:rPr lang="en-AU" dirty="0"/>
              <a:t>This document – apart from any third party copyright material contained in it – may be copied for non-commercial purposes in Western Australian schools, and in schools offering the Western Australian Certificate of Education (WACE), provided that the School Curriculum and Standards Authority is acknowledged as the copyright owner.</a:t>
            </a:r>
          </a:p>
          <a:p>
            <a:r>
              <a:rPr lang="en-AU" dirty="0"/>
              <a:t>The document may not be copied for any other purpose. The document ─ including any third party copyright material contained in it ─ must not be communicated to the public on an intranet, an extranet, or an internet site.</a:t>
            </a:r>
          </a:p>
          <a:p>
            <a:r>
              <a:rPr lang="en-AU" dirty="0"/>
              <a:t>Any content in this document that has been derived from the Australian Curriculum may be used under the terms of the Creative Commons </a:t>
            </a:r>
            <a:r>
              <a:rPr lang="en-AU" dirty="0">
                <a:hlinkClick r:id="rId3"/>
              </a:rPr>
              <a:t>Attribution 4.0 International (CC BY)</a:t>
            </a:r>
            <a:r>
              <a:rPr lang="en-AU" i="1" dirty="0"/>
              <a:t> </a:t>
            </a:r>
            <a:r>
              <a:rPr lang="en-AU" dirty="0"/>
              <a:t>licence. </a:t>
            </a:r>
          </a:p>
        </p:txBody>
      </p:sp>
    </p:spTree>
    <p:extLst>
      <p:ext uri="{BB962C8B-B14F-4D97-AF65-F5344CB8AC3E}">
        <p14:creationId xmlns:p14="http://schemas.microsoft.com/office/powerpoint/2010/main" val="2479302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600"/>
              </a:spcAft>
              <a:buNone/>
            </a:pPr>
            <a:r>
              <a:rPr lang="en-US" dirty="0" smtClean="0"/>
              <a:t>Assessments need to:</a:t>
            </a:r>
          </a:p>
          <a:p>
            <a:pPr>
              <a:spcBef>
                <a:spcPts val="0"/>
              </a:spcBef>
              <a:spcAft>
                <a:spcPts val="600"/>
              </a:spcAft>
            </a:pPr>
            <a:r>
              <a:rPr lang="en-US" dirty="0" smtClean="0"/>
              <a:t>align with the curriculum </a:t>
            </a:r>
          </a:p>
          <a:p>
            <a:pPr>
              <a:spcBef>
                <a:spcPts val="0"/>
              </a:spcBef>
              <a:spcAft>
                <a:spcPts val="600"/>
              </a:spcAft>
            </a:pPr>
            <a:r>
              <a:rPr lang="en-US" dirty="0" err="1" smtClean="0"/>
              <a:t>utilise</a:t>
            </a:r>
            <a:r>
              <a:rPr lang="en-US" dirty="0" smtClean="0"/>
              <a:t> a variety of strategies.</a:t>
            </a:r>
          </a:p>
          <a:p>
            <a:pPr marL="0" indent="0">
              <a:spcBef>
                <a:spcPts val="0"/>
              </a:spcBef>
              <a:spcAft>
                <a:spcPts val="600"/>
              </a:spcAft>
              <a:buNone/>
            </a:pPr>
            <a:endParaRPr lang="en-US" dirty="0"/>
          </a:p>
          <a:p>
            <a:pPr marL="0" indent="0">
              <a:spcBef>
                <a:spcPts val="0"/>
              </a:spcBef>
              <a:spcAft>
                <a:spcPts val="600"/>
              </a:spcAft>
              <a:buNone/>
            </a:pPr>
            <a:r>
              <a:rPr lang="en-US" dirty="0" smtClean="0"/>
              <a:t>Schools </a:t>
            </a:r>
            <a:r>
              <a:rPr lang="en-US" dirty="0"/>
              <a:t>must provide their school community with an assessment and reporting policy that is based on the Principles of Teaching, Learning and Assessment.</a:t>
            </a:r>
          </a:p>
          <a:p>
            <a:pPr marL="0" indent="0" algn="r">
              <a:buNone/>
            </a:pPr>
            <a:r>
              <a:rPr lang="en-US" sz="1200" i="1" dirty="0"/>
              <a:t>Pre-primary to Year 10: Teaching, Assessing and Reporting Policy  </a:t>
            </a:r>
            <a:r>
              <a:rPr lang="en-US" sz="1200" dirty="0"/>
              <a:t>p. 3</a:t>
            </a:r>
          </a:p>
        </p:txBody>
      </p:sp>
      <p:sp>
        <p:nvSpPr>
          <p:cNvPr id="2" name="Title 1"/>
          <p:cNvSpPr>
            <a:spLocks noGrp="1"/>
          </p:cNvSpPr>
          <p:nvPr>
            <p:ph type="title"/>
          </p:nvPr>
        </p:nvSpPr>
        <p:spPr/>
        <p:txBody>
          <a:bodyPr/>
          <a:lstStyle/>
          <a:p>
            <a:pPr defTabSz="685177">
              <a:defRPr/>
            </a:pPr>
            <a:r>
              <a:rPr lang="en-US" kern="0" dirty="0" smtClean="0"/>
              <a:t>Assessment</a:t>
            </a:r>
            <a:endParaRPr lang="en-US" kern="0" dirty="0"/>
          </a:p>
        </p:txBody>
      </p:sp>
    </p:spTree>
    <p:extLst>
      <p:ext uri="{BB962C8B-B14F-4D97-AF65-F5344CB8AC3E}">
        <p14:creationId xmlns:p14="http://schemas.microsoft.com/office/powerpoint/2010/main" val="2731068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marL="0" indent="0">
              <a:spcBef>
                <a:spcPts val="0"/>
              </a:spcBef>
              <a:spcAft>
                <a:spcPts val="600"/>
              </a:spcAft>
              <a:buNone/>
            </a:pPr>
            <a:r>
              <a:rPr lang="en-US" dirty="0"/>
              <a:t>The achievement standards articulated in the </a:t>
            </a:r>
            <a:r>
              <a:rPr lang="en-US" i="1" dirty="0"/>
              <a:t>Outline</a:t>
            </a:r>
            <a:r>
              <a:rPr lang="en-US" dirty="0"/>
              <a:t> describe the expected achievement for students who have been taught the curriculum content for the full year of schooling.</a:t>
            </a:r>
            <a:endParaRPr lang="en-AU" dirty="0"/>
          </a:p>
        </p:txBody>
      </p:sp>
      <p:sp>
        <p:nvSpPr>
          <p:cNvPr id="2" name="Title 1"/>
          <p:cNvSpPr>
            <a:spLocks noGrp="1"/>
          </p:cNvSpPr>
          <p:nvPr>
            <p:ph type="title"/>
          </p:nvPr>
        </p:nvSpPr>
        <p:spPr/>
        <p:txBody>
          <a:bodyPr/>
          <a:lstStyle/>
          <a:p>
            <a:r>
              <a:rPr lang="en-AU" dirty="0" smtClean="0"/>
              <a:t>Achievement standards</a:t>
            </a:r>
            <a:endParaRPr lang="en-AU" dirty="0"/>
          </a:p>
        </p:txBody>
      </p:sp>
      <p:pic>
        <p:nvPicPr>
          <p:cNvPr id="3" name="Picture 2"/>
          <p:cNvPicPr>
            <a:picLocks noChangeAspect="1"/>
          </p:cNvPicPr>
          <p:nvPr/>
        </p:nvPicPr>
        <p:blipFill>
          <a:blip r:embed="rId3"/>
          <a:stretch>
            <a:fillRect/>
          </a:stretch>
        </p:blipFill>
        <p:spPr>
          <a:xfrm>
            <a:off x="4386286" y="1091536"/>
            <a:ext cx="4634438" cy="3428153"/>
          </a:xfrm>
          <a:prstGeom prst="rect">
            <a:avLst/>
          </a:prstGeom>
          <a:ln w="28575">
            <a:solidFill>
              <a:schemeClr val="tx1"/>
            </a:solidFill>
          </a:ln>
        </p:spPr>
      </p:pic>
      <p:sp>
        <p:nvSpPr>
          <p:cNvPr id="6" name="Rectangle 5"/>
          <p:cNvSpPr/>
          <p:nvPr/>
        </p:nvSpPr>
        <p:spPr>
          <a:xfrm>
            <a:off x="6078960" y="2689622"/>
            <a:ext cx="1470856" cy="4500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Rectangle 6"/>
          <p:cNvSpPr/>
          <p:nvPr/>
        </p:nvSpPr>
        <p:spPr>
          <a:xfrm>
            <a:off x="6078907" y="3221387"/>
            <a:ext cx="2941817" cy="53571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2507467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defTabSz="685177">
              <a:spcBef>
                <a:spcPts val="0"/>
              </a:spcBef>
              <a:spcAft>
                <a:spcPts val="600"/>
              </a:spcAft>
              <a:buNone/>
              <a:defRPr/>
            </a:pPr>
            <a:r>
              <a:rPr lang="en-AU" dirty="0"/>
              <a:t>Judging standards is a tool to support </a:t>
            </a:r>
            <a:r>
              <a:rPr lang="en-AU" dirty="0" smtClean="0"/>
              <a:t>teachers:</a:t>
            </a:r>
          </a:p>
          <a:p>
            <a:pPr defTabSz="685177">
              <a:spcBef>
                <a:spcPts val="0"/>
              </a:spcBef>
              <a:spcAft>
                <a:spcPts val="600"/>
              </a:spcAft>
              <a:defRPr/>
            </a:pPr>
            <a:r>
              <a:rPr lang="en-AU" dirty="0" smtClean="0"/>
              <a:t>to report </a:t>
            </a:r>
            <a:r>
              <a:rPr lang="en-AU" dirty="0"/>
              <a:t>against the achievement standards for each year of </a:t>
            </a:r>
            <a:r>
              <a:rPr lang="en-AU" dirty="0" smtClean="0"/>
              <a:t>schooling</a:t>
            </a:r>
          </a:p>
          <a:p>
            <a:pPr defTabSz="685177">
              <a:spcBef>
                <a:spcPts val="0"/>
              </a:spcBef>
              <a:spcAft>
                <a:spcPts val="600"/>
              </a:spcAft>
              <a:defRPr/>
            </a:pPr>
            <a:r>
              <a:rPr lang="en-AU" dirty="0"/>
              <a:t>to </a:t>
            </a:r>
            <a:r>
              <a:rPr lang="en-AU" dirty="0" smtClean="0"/>
              <a:t>give feedback on assessment</a:t>
            </a:r>
          </a:p>
          <a:p>
            <a:pPr defTabSz="685177">
              <a:spcBef>
                <a:spcPts val="0"/>
              </a:spcBef>
              <a:spcAft>
                <a:spcPts val="600"/>
              </a:spcAft>
              <a:defRPr/>
            </a:pPr>
            <a:r>
              <a:rPr lang="en-AU" dirty="0"/>
              <a:t>to </a:t>
            </a:r>
            <a:r>
              <a:rPr lang="en-AU" dirty="0" smtClean="0"/>
              <a:t>explain </a:t>
            </a:r>
            <a:r>
              <a:rPr lang="en-AU" dirty="0"/>
              <a:t>the </a:t>
            </a:r>
            <a:r>
              <a:rPr lang="en-AU" dirty="0" smtClean="0"/>
              <a:t>difference </a:t>
            </a:r>
            <a:r>
              <a:rPr lang="en-AU" dirty="0"/>
              <a:t>between one student's achievement and another's. </a:t>
            </a:r>
            <a:endParaRPr lang="en-US" kern="0" dirty="0">
              <a:solidFill>
                <a:srgbClr val="000000"/>
              </a:solidFill>
            </a:endParaRPr>
          </a:p>
          <a:p>
            <a:pPr marL="0" indent="0" defTabSz="685177">
              <a:spcBef>
                <a:spcPts val="0"/>
              </a:spcBef>
              <a:spcAft>
                <a:spcPts val="600"/>
              </a:spcAft>
              <a:buNone/>
              <a:defRPr/>
            </a:pPr>
            <a:r>
              <a:rPr lang="en-US" kern="0" dirty="0">
                <a:solidFill>
                  <a:srgbClr val="000000"/>
                </a:solidFill>
              </a:rPr>
              <a:t>The grade is derived from the evidence collected across all the assessment tasks, both formative and summative</a:t>
            </a:r>
            <a:r>
              <a:rPr lang="en-US" kern="0" dirty="0" smtClean="0">
                <a:solidFill>
                  <a:srgbClr val="000000"/>
                </a:solidFill>
              </a:rPr>
              <a:t>.</a:t>
            </a:r>
            <a:endParaRPr lang="en-US" dirty="0">
              <a:solidFill>
                <a:srgbClr val="7030A0"/>
              </a:solidFill>
            </a:endParaRPr>
          </a:p>
        </p:txBody>
      </p:sp>
      <p:sp>
        <p:nvSpPr>
          <p:cNvPr id="2" name="Title 1"/>
          <p:cNvSpPr>
            <a:spLocks noGrp="1"/>
          </p:cNvSpPr>
          <p:nvPr>
            <p:ph type="title"/>
          </p:nvPr>
        </p:nvSpPr>
        <p:spPr/>
        <p:txBody>
          <a:bodyPr/>
          <a:lstStyle/>
          <a:p>
            <a:r>
              <a:rPr lang="en-AU" dirty="0" smtClean="0"/>
              <a:t>Assigning a Grade for Reporting</a:t>
            </a:r>
            <a:endParaRPr lang="en-AU" dirty="0"/>
          </a:p>
        </p:txBody>
      </p:sp>
    </p:spTree>
    <p:extLst>
      <p:ext uri="{BB962C8B-B14F-4D97-AF65-F5344CB8AC3E}">
        <p14:creationId xmlns:p14="http://schemas.microsoft.com/office/powerpoint/2010/main" val="1385287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4149</TotalTime>
  <Words>6272</Words>
  <Application>Microsoft Office PowerPoint</Application>
  <PresentationFormat>On-screen Show (16:9)</PresentationFormat>
  <Paragraphs>653</Paragraphs>
  <Slides>65</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Courier New</vt:lpstr>
      <vt:lpstr>Office Theme</vt:lpstr>
      <vt:lpstr>PowerPoint Presentation</vt:lpstr>
      <vt:lpstr>Acknowledgement</vt:lpstr>
      <vt:lpstr>Purpose of Today</vt:lpstr>
      <vt:lpstr>Western Australian CURRICULUM AND ASSESSMENT OUTLINE  Policy Requirements Year 7–10</vt:lpstr>
      <vt:lpstr>What is Mandated?</vt:lpstr>
      <vt:lpstr>Notional Times (not mandated)</vt:lpstr>
      <vt:lpstr>Assessment</vt:lpstr>
      <vt:lpstr>Achievement standards</vt:lpstr>
      <vt:lpstr>Assigning a Grade for Reporting</vt:lpstr>
      <vt:lpstr>Reporting – Minimum Requirements</vt:lpstr>
      <vt:lpstr>Clarifying Reporting</vt:lpstr>
      <vt:lpstr>2018 Year 7–10 Implementation</vt:lpstr>
      <vt:lpstr>Implementation Requirements </vt:lpstr>
      <vt:lpstr>Technologies</vt:lpstr>
      <vt:lpstr>The Arts</vt:lpstr>
      <vt:lpstr>Languages</vt:lpstr>
      <vt:lpstr>Languages</vt:lpstr>
      <vt:lpstr>Australian Curriculum Languages</vt:lpstr>
      <vt:lpstr>STEM Clarifications</vt:lpstr>
      <vt:lpstr>Years 6 and 7 – Moderation Pilot</vt:lpstr>
      <vt:lpstr>ABLEWA Update</vt:lpstr>
      <vt:lpstr>NAPLAN Online</vt:lpstr>
      <vt:lpstr>2017 WACE – Statistics and review</vt:lpstr>
      <vt:lpstr>2017 WACE and WASSA</vt:lpstr>
      <vt:lpstr>2017 WACE Statistics (1)</vt:lpstr>
      <vt:lpstr>2017 WACE Statistics (2)</vt:lpstr>
      <vt:lpstr>2017 WACE Statistics (3)</vt:lpstr>
      <vt:lpstr>2017 VET Industry Specific Course Achievements</vt:lpstr>
      <vt:lpstr>2017 Year 12 full-time WACE eligible students</vt:lpstr>
      <vt:lpstr>OLNA Results and Reports</vt:lpstr>
      <vt:lpstr>Examination Reports – Examiners’ Comments</vt:lpstr>
      <vt:lpstr>Externally Set Tasks – Mean Comparison </vt:lpstr>
      <vt:lpstr>EST011 – School Mark v SCSA Reviewer Mark</vt:lpstr>
      <vt:lpstr>EST014 School Mark Frequency</vt:lpstr>
      <vt:lpstr>EST018 Percentage Scores and Grades (new report)</vt:lpstr>
      <vt:lpstr>Western Australian CERTIFICATE OF EDUCATION (WACE) – 2018</vt:lpstr>
      <vt:lpstr>WACE Manual 2018</vt:lpstr>
      <vt:lpstr>WACE Checker</vt:lpstr>
      <vt:lpstr>WACE Checker – Start Screen</vt:lpstr>
      <vt:lpstr>WACE Checker – Summary</vt:lpstr>
      <vt:lpstr>2018 WACE Requirements and Deadlines</vt:lpstr>
      <vt:lpstr>2018 Consensus Moderation – ATAR Courses</vt:lpstr>
      <vt:lpstr>2018 Consensus Moderation – General Courses</vt:lpstr>
      <vt:lpstr>Foundation Course – Eligibility Changes</vt:lpstr>
      <vt:lpstr>Two mathematics ATAR courses (1)</vt:lpstr>
      <vt:lpstr>Two mathematics ATAR courses (2)</vt:lpstr>
      <vt:lpstr>Research Course/Extended Investigation</vt:lpstr>
      <vt:lpstr>Retention of Student Work – Option 1 </vt:lpstr>
      <vt:lpstr>Retention of Student Work – Option 2 </vt:lpstr>
      <vt:lpstr>Non-approval of School Grades</vt:lpstr>
      <vt:lpstr>Non-approval of School Grades – Sequence (1)</vt:lpstr>
      <vt:lpstr>Non-approval of School Grades– Sequence (2)</vt:lpstr>
      <vt:lpstr>Non-approval of School Grades– Sequence (3)</vt:lpstr>
      <vt:lpstr>Adjustments for students</vt:lpstr>
      <vt:lpstr>OLNA – Disability Adjustments</vt:lpstr>
      <vt:lpstr>OLNA – Provisions for EAL/D Students</vt:lpstr>
      <vt:lpstr>Special Provisions for ATAR Examinations</vt:lpstr>
      <vt:lpstr>Alternative Practical Examinations</vt:lpstr>
      <vt:lpstr>2018 – communications and processes</vt:lpstr>
      <vt:lpstr>Communications</vt:lpstr>
      <vt:lpstr>2018 Key Dates for Year 12 </vt:lpstr>
      <vt:lpstr>New Process to Update SIRS Contacts</vt:lpstr>
      <vt:lpstr>Concluding remarks</vt:lpstr>
      <vt:lpstr>PowerPoint Presentation</vt:lpstr>
      <vt:lpstr>PowerPoint Presentation</vt:lpstr>
    </vt:vector>
  </TitlesOfParts>
  <Company>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Calvert</dc:creator>
  <cp:lastModifiedBy>Helen Hawley</cp:lastModifiedBy>
  <cp:revision>603</cp:revision>
  <cp:lastPrinted>2018-03-19T22:40:43Z</cp:lastPrinted>
  <dcterms:created xsi:type="dcterms:W3CDTF">2015-01-28T03:01:21Z</dcterms:created>
  <dcterms:modified xsi:type="dcterms:W3CDTF">2018-03-29T09:18:26Z</dcterms:modified>
</cp:coreProperties>
</file>